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6" r:id="rId4"/>
    <p:sldId id="268" r:id="rId5"/>
    <p:sldId id="262" r:id="rId6"/>
    <p:sldId id="263" r:id="rId7"/>
    <p:sldId id="270" r:id="rId8"/>
    <p:sldId id="269" r:id="rId9"/>
    <p:sldId id="274" r:id="rId10"/>
    <p:sldId id="265" r:id="rId11"/>
    <p:sldId id="272" r:id="rId12"/>
    <p:sldId id="273" r:id="rId13"/>
    <p:sldId id="275" r:id="rId14"/>
    <p:sldId id="277" r:id="rId15"/>
    <p:sldId id="27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974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38.tiff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tif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1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397460"/>
            <a:ext cx="9144000" cy="1470025"/>
          </a:xfrm>
        </p:spPr>
        <p:txBody>
          <a:bodyPr>
            <a:noAutofit/>
          </a:bodyPr>
          <a:lstStyle/>
          <a:p>
            <a:r>
              <a:rPr lang="ru-RU" sz="4000" dirty="0"/>
              <a:t>Отчёт о результатах работы </a:t>
            </a:r>
            <a:br>
              <a:rPr lang="ru-RU" sz="4000" dirty="0"/>
            </a:br>
            <a:r>
              <a:rPr lang="ru-RU" sz="4000" dirty="0"/>
              <a:t>совета молодых учёных и специалистов</a:t>
            </a:r>
            <a:br>
              <a:rPr lang="ru-RU" sz="4000" dirty="0"/>
            </a:br>
            <a:r>
              <a:rPr lang="ru-RU" sz="4000" dirty="0"/>
              <a:t> за </a:t>
            </a:r>
            <a:r>
              <a:rPr lang="ru-RU" sz="4000" dirty="0" smtClean="0"/>
              <a:t>2016 </a:t>
            </a:r>
            <a:r>
              <a:rPr lang="ru-RU" sz="4000" dirty="0"/>
              <a:t>год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845732"/>
            <a:ext cx="8496944" cy="105496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+mj-lt"/>
              </a:rPr>
              <a:t>Председатель совета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+mj-lt"/>
              </a:rPr>
              <a:t>молодых учёных и специалистов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+mj-lt"/>
              </a:rPr>
              <a:t>к.т.н., капитан </a:t>
            </a:r>
            <a:r>
              <a:rPr lang="ru-RU" sz="2400" dirty="0" err="1" smtClean="0">
                <a:solidFill>
                  <a:schemeClr val="tx1"/>
                </a:solidFill>
                <a:latin typeface="+mj-lt"/>
              </a:rPr>
              <a:t>вн</a:t>
            </a:r>
            <a:r>
              <a:rPr lang="ru-RU" sz="2400" dirty="0" smtClean="0">
                <a:solidFill>
                  <a:schemeClr val="tx1"/>
                </a:solidFill>
                <a:latin typeface="+mj-lt"/>
              </a:rPr>
              <a:t>. сл.                                                             А.В. Мокшанцев</a:t>
            </a:r>
            <a:endParaRPr lang="ru-RU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6512" y="6141876"/>
            <a:ext cx="9144000" cy="527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 smtClean="0">
                <a:solidFill>
                  <a:schemeClr val="tx1"/>
                </a:solidFill>
                <a:latin typeface="+mj-lt"/>
              </a:rPr>
              <a:t>Москва 2017</a:t>
            </a:r>
            <a:endParaRPr lang="ru-RU" sz="22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8" name="Picture 2" descr="C:\Users\a-045275\Desktop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4075"/>
            <a:ext cx="852943" cy="861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-045275\Desktop\8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5" y="65988"/>
            <a:ext cx="1535397" cy="859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:\1.Жесткий диск ))))))\1.ДОКУМЕНТЫ-САША $$$$$$$$$$$$\23. СОВЕТ МОЛОДЫХ УЧЕНЫХ\ИТОГ 2016\ШМУ-2016\новость на сайт\n3-rbx_mIL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64076"/>
            <a:ext cx="848908" cy="861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C:\Users\a-045275\Desktop\4013_BnHov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4075"/>
            <a:ext cx="865804" cy="861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G:\1.Жесткий диск ))))))\1.ДОКУМЕНТЫ-САША $$$$$$$$$$$$\23. СОВЕТ МОЛОДЫХ УЧЕНЫХ\ИТОГ 2016\каталог\каталог скан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4075"/>
            <a:ext cx="844013" cy="861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M:\1.Жесткий диск ))))))\1.ДОКУМЕНТЫ-САША $$$$$$$$$$$$\23. СОВЕТ МОЛОДЫХ УЧЕНЫХ\ИТОГ 2016\молодые профессионала\молод професс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65987"/>
            <a:ext cx="1668983" cy="859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M:\1.Жесткий диск ))))))\1.ДОКУМЕНТЫ-САША $$$$$$$$$$$$\23. СОВЕТ МОЛОДЫХ УЧЕНЫХ\ИТОГ 2016\11-12.02.2016 - Воронеж (Информатика + ВИ ГПС)\вгу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65987"/>
            <a:ext cx="1588003" cy="859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40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572528" y="6357958"/>
            <a:ext cx="571472" cy="5000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10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 descr="G:\1.Жесткий диск ))))))\1.ДОКУМЕНТЫ-САША $$$$$$$$$$$$\23. СОВЕТ МОЛОДЫХ УЧЕНЫХ\ИТОГ 2016\КБ-2016\МИНИСТР кб-2016 17 МА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10" y="836712"/>
            <a:ext cx="4265481" cy="2821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G:\1.Жесткий диск ))))))\1.ДОКУМЕНТЫ-САША $$$$$$$$$$$$\23. СОВЕТ МОЛОДЫХ УЧЕНЫХ\ИТОГ 2016\КБ-2016\6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386" y="3801943"/>
            <a:ext cx="2103838" cy="2973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:\1.Жесткий диск ))))))\1.ДОКУМЕНТЫ-САША $$$$$$$$$$$$\23. СОВЕТ МОЛОДЫХ УЧЕНЫХ\ИТОГ 2016\КБ-2016\11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711" y="3854300"/>
            <a:ext cx="2029745" cy="2868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G:\1.Жесткий диск ))))))\1.ДОКУМЕНТЫ-САША $$$$$$$$$$$$\23. СОВЕТ МОЛОДЫХ УЧЕНЫХ\ИТОГ 2016\КБ-2016\КБ 2016\Ногинск КБ 2016\IMG_03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442" y="836712"/>
            <a:ext cx="4231822" cy="2821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8244408" cy="864096"/>
          </a:xfrm>
        </p:spPr>
        <p:txBody>
          <a:bodyPr>
            <a:noAutofit/>
          </a:bodyPr>
          <a:lstStyle/>
          <a:p>
            <a:r>
              <a:rPr lang="ru-RU" sz="2300" dirty="0" smtClean="0"/>
              <a:t>Стенд  молодых учёных  и специалистов Академии </a:t>
            </a:r>
            <a:br>
              <a:rPr lang="ru-RU" sz="2300" dirty="0" smtClean="0"/>
            </a:br>
            <a:r>
              <a:rPr lang="ru-RU" sz="2300" dirty="0" smtClean="0"/>
              <a:t>в  Международном  салоне  «Комплексная безопасность-2016»</a:t>
            </a:r>
            <a:endParaRPr lang="ru-RU" sz="2300" dirty="0"/>
          </a:p>
        </p:txBody>
      </p:sp>
      <p:pic>
        <p:nvPicPr>
          <p:cNvPr id="12" name="Picture 2" descr="C:\Users\a-045275\Desktop\88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793765"/>
            <a:ext cx="1821290" cy="101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G:\1.Жесткий диск ))))))\1.ДОКУМЕНТЫ-САША $$$$$$$$$$$$\23. СОВЕТ МОЛОДЫХ УЧЕНЫХ\ИТОГ 2016\КБ-2016\КБ 2016\ФРК\IMG_528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616" y="3789040"/>
            <a:ext cx="2583360" cy="193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-045275\Desktop\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4075"/>
            <a:ext cx="852943" cy="861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64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62272"/>
            <a:ext cx="9144000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Финальный национальный чемпионат </a:t>
            </a:r>
            <a:br>
              <a:rPr lang="ru-RU" sz="2400" dirty="0" smtClean="0"/>
            </a:br>
            <a:r>
              <a:rPr lang="ru-RU" sz="2400" dirty="0" smtClean="0"/>
              <a:t>«</a:t>
            </a:r>
            <a:r>
              <a:rPr lang="ru-RU" sz="2400" dirty="0"/>
              <a:t>Молодые профессионалы» (</a:t>
            </a:r>
            <a:r>
              <a:rPr lang="ru-RU" sz="2400" dirty="0" err="1"/>
              <a:t>WorldSkills</a:t>
            </a:r>
            <a:r>
              <a:rPr lang="ru-RU" sz="2400" dirty="0"/>
              <a:t> </a:t>
            </a:r>
            <a:r>
              <a:rPr lang="ru-RU" sz="2400" dirty="0" err="1"/>
              <a:t>Russia</a:t>
            </a:r>
            <a:r>
              <a:rPr lang="ru-RU" sz="2400" dirty="0"/>
              <a:t>) 2016</a:t>
            </a:r>
          </a:p>
        </p:txBody>
      </p:sp>
      <p:pic>
        <p:nvPicPr>
          <p:cNvPr id="1026" name="Picture 2" descr="M:\1.Жесткий диск ))))))\1.ДОКУМЕНТЫ-САША $$$$$$$$$$$$\23. СОВЕТ МОЛОДЫХ УЧЕНЫХ\ИТОГ 2016\молодые профессионала\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48164"/>
            <a:ext cx="4741243" cy="3350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M:\1.Жесткий диск ))))))\1.ДОКУМЕНТЫ-САША $$$$$$$$$$$$\23. СОВЕТ МОЛОДЫХ УЧЕНЫХ\ИТОГ 2016\молодые профессионала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052736"/>
            <a:ext cx="1898084" cy="2530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:\1.Жесткий диск ))))))\1.ДОКУМЕНТЫ-САША $$$$$$$$$$$$\23. СОВЕТ МОЛОДЫХ УЧЕНЫХ\ИТОГ 2016\молодые профессионала\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87182"/>
            <a:ext cx="1872249" cy="2496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M:\1.Жесткий диск ))))))\1.ДОКУМЕНТЫ-САША $$$$$$$$$$$$\23. СОВЕТ МОЛОДЫХ УЧЕНЫХ\ИТОГ 2016\молодые профессионала\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755" y="4331263"/>
            <a:ext cx="3611685" cy="2410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:\1.Жесткий диск ))))))\1.ДОКУМЕНТЫ-САША $$$$$$$$$$$$\23. СОВЕТ МОЛОДЫХ УЧЕНЫХ\ИТОГ 2016\молодые профессионала\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334362"/>
            <a:ext cx="3600400" cy="2402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:\1.Жесткий диск ))))))\1.ДОКУМЕНТЫ-САША $$$$$$$$$$$$\23. СОВЕТ МОЛОДЫХ УЧЕНЫХ\ИТОГ 2016\молодые профессионала\молод професс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3" y="5976664"/>
            <a:ext cx="1484800" cy="764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572528" y="6357958"/>
            <a:ext cx="571472" cy="5000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11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" name="Picture 2" descr="C:\Users\a-045275\Desktop\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4075"/>
            <a:ext cx="852943" cy="861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9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:\1.Жесткий диск ))))))\1.ДОКУМЕНТЫ-САША $$$$$$$$$$$$\23. СОВЕТ МОЛОДЫХ УЧЕНЫХ\ИТОГ 2016\11-12.02.2016 - Воронеж (Информатика + ВИ ГПС)\IMG_59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93576"/>
            <a:ext cx="5167445" cy="3875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4588" y="24110"/>
            <a:ext cx="80798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XVI</a:t>
            </a:r>
            <a:r>
              <a:rPr lang="ru-RU" sz="2400" dirty="0"/>
              <a:t> Международной  конференции</a:t>
            </a:r>
          </a:p>
          <a:p>
            <a:pPr algn="ctr"/>
            <a:r>
              <a:rPr lang="ru-RU" sz="2400" dirty="0"/>
              <a:t>«Информатика: проблемы, методология, технологии»</a:t>
            </a:r>
          </a:p>
        </p:txBody>
      </p:sp>
      <p:pic>
        <p:nvPicPr>
          <p:cNvPr id="2051" name="Picture 3" descr="M:\1.Жесткий диск ))))))\1.ДОКУМЕНТЫ-САША $$$$$$$$$$$$\23. СОВЕТ МОЛОДЫХ УЧЕНЫХ\ИТОГ 2016\11-12.02.2016 - Воронеж (Информатика + ВИ ГПС)\IMG_6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022" y="1119167"/>
            <a:ext cx="2380447" cy="3173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:\1.Жесткий диск ))))))\1.ДОКУМЕНТЫ-САША $$$$$$$$$$$$\23. СОВЕТ МОЛОДЫХ УЧЕНЫХ\ИТОГ 2016\11-12.02.2016 - Воронеж (Информатика + ВИ ГПС)\IMG_59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926743"/>
            <a:ext cx="3727285" cy="2795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M:\1.Жесткий диск ))))))\1.ДОКУМЕНТЫ-САША $$$$$$$$$$$$\23. СОВЕТ МОЛОДЫХ УЧЕНЫХ\ИТОГ 2016\11-12.02.2016 - Воронеж (Информатика + ВИ ГПС)\IMG_599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43569"/>
            <a:ext cx="2575157" cy="1931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M:\1.Жесткий диск ))))))\1.ДОКУМЕНТЫ-САША $$$$$$$$$$$$\23. СОВЕТ МОЛОДЫХ УЧЕНЫХ\ИТОГ 2016\11-12.02.2016 - Воронеж (Информатика + ВИ ГПС)\вгу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21288"/>
            <a:ext cx="1413741" cy="765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572528" y="6357958"/>
            <a:ext cx="571472" cy="5000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12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" name="Picture 2" descr="C:\Users\a-045275\Desktop\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4075"/>
            <a:ext cx="852943" cy="861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98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M:\1.Жесткий диск ))))))\1.ДОКУМЕНТЫ-САША $$$$$$$$$$$$\23. СОВЕТ МОЛОДЫХ УЧЕНЫХ\ИТОГ 2016\16.02.2016 - Всер сбор РСЧС\IMG_61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58" y="2966331"/>
            <a:ext cx="4937372" cy="3703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7504" y="-27384"/>
            <a:ext cx="8136904" cy="1584176"/>
          </a:xfrm>
        </p:spPr>
        <p:txBody>
          <a:bodyPr>
            <a:noAutofit/>
          </a:bodyPr>
          <a:lstStyle/>
          <a:p>
            <a:r>
              <a:rPr lang="ru-RU" sz="2400" dirty="0" smtClean="0"/>
              <a:t>Стенд  молодых  учёных  и  специалистов </a:t>
            </a:r>
            <a:br>
              <a:rPr lang="ru-RU" sz="2400" dirty="0" smtClean="0"/>
            </a:br>
            <a:r>
              <a:rPr lang="ru-RU" sz="2400" dirty="0" smtClean="0"/>
              <a:t>во Всероссийском сборе по подведению итогов деятельности РСЧС, выполнению мероприятий по гражданской обороне в 2016 г. и постановке задач на 2017 г.</a:t>
            </a:r>
            <a:endParaRPr lang="ru-RU" sz="2400" dirty="0"/>
          </a:p>
        </p:txBody>
      </p:sp>
      <p:pic>
        <p:nvPicPr>
          <p:cNvPr id="7171" name="Picture 3" descr="M:\1.Жесткий диск ))))))\1.ДОКУМЕНТЫ-САША $$$$$$$$$$$$\23. СОВЕТ МОЛОДЫХ УЧЕНЫХ\ИТОГ 2016\16.02.2016 - Всер сбор РСЧС\IMG_615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826" y="1682556"/>
            <a:ext cx="4914907" cy="3402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-045275\Desktop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4075"/>
            <a:ext cx="852943" cy="861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572528" y="6357958"/>
            <a:ext cx="571472" cy="5000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13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9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86189" y="811733"/>
            <a:ext cx="843428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1. Портал грантов.</a:t>
            </a:r>
          </a:p>
          <a:p>
            <a:pPr algn="just"/>
            <a:r>
              <a:rPr lang="ru-RU" sz="2400" dirty="0" smtClean="0"/>
              <a:t>2. Гранты Президента Российской Федерации.</a:t>
            </a:r>
          </a:p>
          <a:p>
            <a:pPr algn="just"/>
            <a:r>
              <a:rPr lang="ru-RU" sz="2400" dirty="0" smtClean="0"/>
              <a:t>3. Совет по грантам Президента Российской Федерации.</a:t>
            </a:r>
          </a:p>
          <a:p>
            <a:pPr algn="just"/>
            <a:r>
              <a:rPr lang="ru-RU" sz="2400" dirty="0" smtClean="0"/>
              <a:t>4. Фонд содействия инновациям.</a:t>
            </a:r>
          </a:p>
          <a:p>
            <a:pPr algn="just"/>
            <a:r>
              <a:rPr lang="ru-RU" sz="2400" dirty="0" smtClean="0"/>
              <a:t>5. Гранты Президента РФ для молодых учёных на 2017 г.</a:t>
            </a:r>
          </a:p>
          <a:p>
            <a:pPr algn="just"/>
            <a:r>
              <a:rPr lang="ru-RU" sz="2400" dirty="0" smtClean="0"/>
              <a:t>6. </a:t>
            </a:r>
            <a:r>
              <a:rPr lang="ru-RU" sz="2400" dirty="0" err="1" smtClean="0"/>
              <a:t>Биохаб</a:t>
            </a:r>
            <a:r>
              <a:rPr lang="ru-RU" sz="2400" dirty="0" smtClean="0"/>
              <a:t>.</a:t>
            </a:r>
          </a:p>
          <a:p>
            <a:pPr algn="just"/>
            <a:r>
              <a:rPr lang="ru-RU" sz="2400" dirty="0" smtClean="0"/>
              <a:t>7. Российский научный фонд.</a:t>
            </a:r>
          </a:p>
          <a:p>
            <a:pPr algn="just"/>
            <a:r>
              <a:rPr lang="ru-RU" sz="2400" dirty="0"/>
              <a:t>8</a:t>
            </a:r>
            <a:r>
              <a:rPr lang="ru-RU" sz="2400" dirty="0" smtClean="0"/>
              <a:t>. Российский фонд фундаментальных исследований.</a:t>
            </a:r>
          </a:p>
          <a:p>
            <a:pPr algn="just"/>
            <a:r>
              <a:rPr lang="ru-RU" sz="2400" dirty="0"/>
              <a:t>9</a:t>
            </a:r>
            <a:r>
              <a:rPr lang="ru-RU" sz="2400" dirty="0" smtClean="0"/>
              <a:t>. Российский гуманитарный научный фонд.</a:t>
            </a:r>
          </a:p>
          <a:p>
            <a:pPr algn="just"/>
            <a:r>
              <a:rPr lang="ru-RU" sz="2400" dirty="0" smtClean="0"/>
              <a:t>10</a:t>
            </a:r>
            <a:r>
              <a:rPr lang="ru-RU" sz="2400" dirty="0" smtClean="0"/>
              <a:t>. Министерство образования и науки Российской Федерации.</a:t>
            </a:r>
          </a:p>
          <a:p>
            <a:pPr algn="just"/>
            <a:r>
              <a:rPr lang="ru-RU" sz="2400" dirty="0" smtClean="0"/>
              <a:t>11. Министерство промышленности и торговли Российской Федерации.</a:t>
            </a:r>
          </a:p>
          <a:p>
            <a:pPr algn="just"/>
            <a:r>
              <a:rPr lang="ru-RU" sz="2400" dirty="0" smtClean="0"/>
              <a:t>12</a:t>
            </a:r>
            <a:r>
              <a:rPr lang="ru-RU" sz="2400" dirty="0" smtClean="0"/>
              <a:t>. Фонд содействия развитию малых форм предприятий в научно-технической сфере.</a:t>
            </a:r>
          </a:p>
          <a:p>
            <a:pPr algn="just"/>
            <a:r>
              <a:rPr lang="ru-RU" sz="2400" dirty="0" smtClean="0"/>
              <a:t>13. Федеральная целевая программа.</a:t>
            </a:r>
            <a:endParaRPr lang="ru-RU" sz="2400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7504" y="69603"/>
            <a:ext cx="8208912" cy="767109"/>
          </a:xfrm>
        </p:spPr>
        <p:txBody>
          <a:bodyPr>
            <a:noAutofit/>
          </a:bodyPr>
          <a:lstStyle/>
          <a:p>
            <a:r>
              <a:rPr lang="ru-RU" sz="2800" dirty="0" smtClean="0"/>
              <a:t>Возможность участия в грантах для молодых</a:t>
            </a:r>
            <a:br>
              <a:rPr lang="ru-RU" sz="2800" dirty="0" smtClean="0"/>
            </a:br>
            <a:r>
              <a:rPr lang="ru-RU" sz="2800" dirty="0" smtClean="0"/>
              <a:t> учёных и специалистов</a:t>
            </a:r>
            <a:endParaRPr lang="ru-RU" sz="2800" dirty="0"/>
          </a:p>
        </p:txBody>
      </p:sp>
      <p:pic>
        <p:nvPicPr>
          <p:cNvPr id="8" name="Picture 2" descr="C:\Users\a-045275\Desktop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4075"/>
            <a:ext cx="852943" cy="861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572528" y="6357958"/>
            <a:ext cx="571472" cy="5000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14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71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397460"/>
            <a:ext cx="9144000" cy="1470025"/>
          </a:xfrm>
        </p:spPr>
        <p:txBody>
          <a:bodyPr>
            <a:noAutofit/>
          </a:bodyPr>
          <a:lstStyle/>
          <a:p>
            <a:r>
              <a:rPr lang="ru-RU" sz="4000" dirty="0"/>
              <a:t>Отчёт о результатах работы </a:t>
            </a:r>
            <a:br>
              <a:rPr lang="ru-RU" sz="4000" dirty="0"/>
            </a:br>
            <a:r>
              <a:rPr lang="ru-RU" sz="4000" dirty="0"/>
              <a:t>совета молодых учёных и специалистов</a:t>
            </a:r>
            <a:br>
              <a:rPr lang="ru-RU" sz="4000" dirty="0"/>
            </a:br>
            <a:r>
              <a:rPr lang="ru-RU" sz="4000" dirty="0"/>
              <a:t> за </a:t>
            </a:r>
            <a:r>
              <a:rPr lang="ru-RU" sz="4000" dirty="0" smtClean="0"/>
              <a:t>2016 </a:t>
            </a:r>
            <a:r>
              <a:rPr lang="ru-RU" sz="4000" dirty="0"/>
              <a:t>год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845732"/>
            <a:ext cx="8496944" cy="105496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+mj-lt"/>
              </a:rPr>
              <a:t>Председатель совета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+mj-lt"/>
              </a:rPr>
              <a:t>молодых учёных и специалистов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+mj-lt"/>
              </a:rPr>
              <a:t>к.т.н., капитан </a:t>
            </a:r>
            <a:r>
              <a:rPr lang="ru-RU" sz="2400" dirty="0" err="1" smtClean="0">
                <a:solidFill>
                  <a:schemeClr val="tx1"/>
                </a:solidFill>
                <a:latin typeface="+mj-lt"/>
              </a:rPr>
              <a:t>вн</a:t>
            </a:r>
            <a:r>
              <a:rPr lang="ru-RU" sz="2400" dirty="0" smtClean="0">
                <a:solidFill>
                  <a:schemeClr val="tx1"/>
                </a:solidFill>
                <a:latin typeface="+mj-lt"/>
              </a:rPr>
              <a:t>. сл.                                                             А.В. Мокшанцев</a:t>
            </a:r>
            <a:endParaRPr lang="ru-RU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6512" y="6141876"/>
            <a:ext cx="9144000" cy="527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 smtClean="0">
                <a:solidFill>
                  <a:schemeClr val="tx1"/>
                </a:solidFill>
                <a:latin typeface="+mj-lt"/>
              </a:rPr>
              <a:t>Москва 2017</a:t>
            </a:r>
            <a:endParaRPr lang="ru-RU" sz="22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8" name="Picture 2" descr="C:\Users\a-045275\Desktop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4075"/>
            <a:ext cx="852943" cy="861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-045275\Desktop\8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5" y="65988"/>
            <a:ext cx="1535397" cy="859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:\1.Жесткий диск ))))))\1.ДОКУМЕНТЫ-САША $$$$$$$$$$$$\23. СОВЕТ МОЛОДЫХ УЧЕНЫХ\ИТОГ 2016\ШМУ-2016\новость на сайт\n3-rbx_mIL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64076"/>
            <a:ext cx="848908" cy="861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C:\Users\a-045275\Desktop\4013_BnHov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4075"/>
            <a:ext cx="865804" cy="861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G:\1.Жесткий диск ))))))\1.ДОКУМЕНТЫ-САША $$$$$$$$$$$$\23. СОВЕТ МОЛОДЫХ УЧЕНЫХ\ИТОГ 2016\каталог\каталог скан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4075"/>
            <a:ext cx="844013" cy="861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M:\1.Жесткий диск ))))))\1.ДОКУМЕНТЫ-САША $$$$$$$$$$$$\23. СОВЕТ МОЛОДЫХ УЧЕНЫХ\ИТОГ 2016\молодые профессионала\молод професс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65987"/>
            <a:ext cx="1668983" cy="859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M:\1.Жесткий диск ))))))\1.ДОКУМЕНТЫ-САША $$$$$$$$$$$$\23. СОВЕТ МОЛОДЫХ УЧЕНЫХ\ИТОГ 2016\11-12.02.2016 - Воронеж (Информатика + ВИ ГПС)\вгу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65987"/>
            <a:ext cx="1588003" cy="859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84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468560" y="-2738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V Международная научно-практическая конференция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молодых учёных и специалистов "Проблемы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техносферной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безопасности-2016"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:\1.Жесткий диск ))))))\1.ДОКУМЕНТЫ-САША $$$$$$$$$$$$\23. СОВЕТ МОЛОДЫХ УЧЕНЫХ\ИТОГ 2016\ПТБ -2016\ПТБ-20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96236"/>
            <a:ext cx="5616624" cy="2808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H:\1.Жесткий диск ))))))\1.ДОКУМЕНТЫ-САША $$$$$$$$$$$$\23. СОВЕТ МОЛОДЫХ УЧЕНЫХ\ИТОГ 2016\ПТБ -2016\Фото ПТБ-2016\DSC_04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581128"/>
            <a:ext cx="3240360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H:\1.Жесткий диск ))))))\1.ДОКУМЕНТЫ-САША $$$$$$$$$$$$\23. СОВЕТ МОЛОДЫХ УЧЕНЫХ\ИТОГ 2016\ПТБ -2016\Фото ПТБ-2016\DSC_04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313" y="836712"/>
            <a:ext cx="2535167" cy="1690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M:\1.Жесткий диск ))))))\1.ДОКУМЕНТЫ-САША $$$$$$$$$$$$\23. СОВЕТ МОЛОДЫХ УЧЕНЫХ\ИТОГ 2016\ПТБ -2016\7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93096"/>
            <a:ext cx="4836093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M:\1.Жесткий диск ))))))\1.ДОКУМЕНТЫ-САША $$$$$$$$$$$$\23. СОВЕТ МОЛОДЫХ УЧЕНЫХ\ИТОГ 2016\ПТБ -2016\птб201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170" y="2600650"/>
            <a:ext cx="1007452" cy="1564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572528" y="6357958"/>
            <a:ext cx="571472" cy="5000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" name="Picture 2" descr="C:\Users\a-045275\Desktop\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4075"/>
            <a:ext cx="852943" cy="861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-69744"/>
            <a:ext cx="8244408" cy="926976"/>
          </a:xfrm>
        </p:spPr>
        <p:txBody>
          <a:bodyPr>
            <a:noAutofit/>
          </a:bodyPr>
          <a:lstStyle/>
          <a:p>
            <a:r>
              <a:rPr lang="ru-RU" sz="2400" dirty="0" smtClean="0"/>
              <a:t>Каталог научно-исследовательских проектов молодых </a:t>
            </a:r>
            <a:br>
              <a:rPr lang="ru-RU" sz="2400" dirty="0" smtClean="0"/>
            </a:br>
            <a:r>
              <a:rPr lang="ru-RU" sz="2400" dirty="0" smtClean="0"/>
              <a:t>учёных и специалистов Академии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572528" y="6357958"/>
            <a:ext cx="571472" cy="5000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G:\1.Жесткий диск ))))))\1.ДОКУМЕНТЫ-САША $$$$$$$$$$$$\23. СОВЕТ МОЛОДЫХ УЧЕНЫХ\ИТОГ 2016\каталог\каталог ска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624" y="864433"/>
            <a:ext cx="3890640" cy="3971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.Mokshancev\Pictures\Заявка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82" y="864433"/>
            <a:ext cx="2735942" cy="2927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1" y="5917220"/>
            <a:ext cx="6308599" cy="874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Users\A.Mokshancev\Pictures\Заявка0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777" y="2996952"/>
            <a:ext cx="2742311" cy="2780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-045275\Desktop\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4075"/>
            <a:ext cx="852943" cy="861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87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Конкурс «Лучший молодой учёный»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72528" y="6357958"/>
            <a:ext cx="571472" cy="5000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\\10.10.1.34\d\User_Folder_Redirection_5Gb\A.Mokshancev\Desktop\распечатать0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579127"/>
            <a:ext cx="2720417" cy="3847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10.10.1.34\d\User_Folder_Redirection_5Gb\A.Mokshancev\Desktop\распечатать0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924" y="1579442"/>
            <a:ext cx="2680556" cy="3790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10.10.1.34\d\User_Folder_Redirection_5Gb\A.Mokshancev\Desktop\распечатать0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579442"/>
            <a:ext cx="2720195" cy="3846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-045275\Desktop\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4075"/>
            <a:ext cx="852943" cy="861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14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8244408" cy="1224136"/>
          </a:xfrm>
        </p:spPr>
        <p:txBody>
          <a:bodyPr>
            <a:noAutofit/>
          </a:bodyPr>
          <a:lstStyle/>
          <a:p>
            <a:r>
              <a:rPr lang="en-US" sz="2400" dirty="0" smtClean="0"/>
              <a:t>X</a:t>
            </a:r>
            <a:r>
              <a:rPr lang="en-US" sz="2400" dirty="0"/>
              <a:t>I</a:t>
            </a:r>
            <a:r>
              <a:rPr lang="ru-RU" sz="2400" dirty="0" smtClean="0"/>
              <a:t> Всероссийский конкурс молодёжи среди образовательных учреждений и научных организаций на лучшую работу </a:t>
            </a:r>
            <a:br>
              <a:rPr lang="ru-RU" sz="2400" dirty="0" smtClean="0"/>
            </a:br>
            <a:r>
              <a:rPr lang="ru-RU" sz="2400" dirty="0" smtClean="0"/>
              <a:t>«Моя законотворческая инициатива»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572528" y="6357958"/>
            <a:ext cx="571472" cy="5000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5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 descr="G:\1.Жесткий диск ))))))\1.ДОКУМЕНТЫ-САША $$$$$$$$$$$$\23. СОВЕТ МОЛОДЫХ УЧЕНЫХ\ИТОГ 2016\МОЯ ЗАКОНТ ИН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221440"/>
            <a:ext cx="3270032" cy="3221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1.Жесткий диск ))))))\1.ДОКУМЕНТЫ-САША $$$$$$$$$$$$\23. СОВЕТ МОЛОДЫХ УЧЕНЫХ\ИТОГ 2016\МОЯ ЗАКОНТ ИН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29013"/>
            <a:ext cx="2160240" cy="3059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:\1.Жесткий диск ))))))\1.ДОКУМЕНТЫ-САША $$$$$$$$$$$$\23. СОВЕТ МОЛОДЫХ УЧЕНЫХ\ИТОГ 2016\МОЯ ЗАКОНТ ИН\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229012"/>
            <a:ext cx="2128092" cy="3014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G:\1.Жесткий диск ))))))\1.ДОКУМЕНТЫ-САША $$$$$$$$$$$$\23. СОВЕТ МОЛОДЫХ УЧЕНЫХ\ИТОГ 2016\МОЯ ЗАКОНТ ИН\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88" y="4610622"/>
            <a:ext cx="2707728" cy="1914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:\1.Жесткий диск ))))))\1.ДОКУМЕНТЫ-САША $$$$$$$$$$$$\23. СОВЕТ МОЛОДЫХ УЧЕНЫХ\ИТОГ 2016\МОЯ ЗАКОНТ ИН\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415" y="4610622"/>
            <a:ext cx="2707729" cy="1914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G:\1.Жесткий диск ))))))\1.ДОКУМЕНТЫ-САША $$$$$$$$$$$$\23. СОВЕТ МОЛОДЫХ УЧЕНЫХ\ИТОГ 2016\МОЯ ЗАКОНТ ИН\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437" y="4594855"/>
            <a:ext cx="2730027" cy="1930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-045275\Desktop\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4075"/>
            <a:ext cx="852943" cy="861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29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572528" y="6357958"/>
            <a:ext cx="571472" cy="5000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6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755576" y="44624"/>
            <a:ext cx="7571184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Школа молодых ученых и специалистов МЧС России – 2016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:\1.Жесткий диск ))))))\1.ДОКУМЕНТЫ-САША $$$$$$$$$$$$\23. СОВЕТ МОЛОДЫХ УЧЕНЫХ\ИТОГ 2016\ШМУ-2016\новость на сайт\n3-rbx_mI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524" y="99805"/>
            <a:ext cx="868076" cy="880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H:\1.Жесткий диск ))))))\1.ДОКУМЕНТЫ-САША $$$$$$$$$$$$\23. СОВЕТ МОЛОДЫХ УЧЕНЫХ\ИТОГ 2016\ШМУ-2016\новость на сайт\GK7cX7X0Qw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758" y="1340768"/>
            <a:ext cx="4646330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H:\1.Жесткий диск ))))))\1.ДОКУМЕНТЫ-САША $$$$$$$$$$$$\23. СОВЕТ МОЛОДЫХ УЧЕНЫХ\ИТОГ 2016\ШМУ-2016\новость на сайт\-TZFSI90Ie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988840"/>
            <a:ext cx="3096344" cy="2063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 descr="H:\1.Жесткий диск ))))))\1.ДОКУМЕНТЫ-САША $$$$$$$$$$$$\23. СОВЕТ МОЛОДЫХ УЧЕНЫХ\ИТОГ 2016\ШМУ-2016\новость на сайт\cyOInk_3oGQ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60528" y="4581128"/>
            <a:ext cx="3127896" cy="2084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8" name="Picture 6" descr="H:\1.Жесткий диск ))))))\1.ДОКУМЕНТЫ-САША $$$$$$$$$$$$\23. СОВЕТ МОЛОДЫХ УЧЕНЫХ\ИТОГ 2016\ШМУ-2016\новость на сайт\n7JysrpE8E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50395" y="4581128"/>
            <a:ext cx="3133573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C:\Users\a-045275\Desktop\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19256"/>
            <a:ext cx="852943" cy="861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39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44408" cy="1052736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VII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Всероссийский съезд молодых учёных и специалистов «Кадровый вызов для общества знаний»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:\1.Жесткий диск ))))))\1.ДОКУМЕНТЫ-САША $$$$$$$$$$$$\23. СОВЕТ МОЛОДЫХ УЧЕНЫХ\ИТОГ 2016\совещание СМУИС 2016\фо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052736"/>
            <a:ext cx="7524328" cy="4702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H:\1.Жесткий диск ))))))\1.ДОКУМЕНТЫ-САША $$$$$$$$$$$$\23. СОВЕТ МОЛОДЫХ УЧЕНЫХ\ИТОГ 2016\совещание СМУИС 2016\секци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5877272"/>
            <a:ext cx="7704856" cy="760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C:\Users\a-045275\Desktop\4013_BnHov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7" y="5843835"/>
            <a:ext cx="893476" cy="889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681048" y="6357958"/>
            <a:ext cx="571472" cy="5000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7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Picture 2" descr="C:\Users\a-045275\Desktop\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4075"/>
            <a:ext cx="852943" cy="861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8244408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Публикации в средствах массовой информации</a:t>
            </a:r>
            <a:endParaRPr lang="ru-RU" sz="2800" dirty="0"/>
          </a:p>
        </p:txBody>
      </p:sp>
      <p:pic>
        <p:nvPicPr>
          <p:cNvPr id="1026" name="Picture 2" descr="H:\1.Жесткий диск ))))))\1.ДОКУМЕНТЫ-САША $$$$$$$$$$$$\23. СОВЕТ МОЛОДЫХ УЧЕНЫХ\ИТОГ 2016\публикации в СМИ\роза ветров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628800"/>
            <a:ext cx="2880000" cy="4072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H:\1.Жесткий диск ))))))\1.ДОКУМЕНТЫ-САША $$$$$$$$$$$$\23. СОВЕТ МОЛОДЫХ УЧЕНЫХ\ИТОГ 2016\публикации в СМИ\роза ветров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3" y="2020550"/>
            <a:ext cx="2880000" cy="4072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:\1.Жесткий диск ))))))\1.ДОКУМЕНТЫ-САША $$$$$$$$$$$$\23. СОВЕТ МОЛОДЫХ УЧЕНЫХ\ИТОГ 2016\публикации в СМИ\роза ветров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2064" y="1556792"/>
            <a:ext cx="2880000" cy="4072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Users\a-045275\Desktop\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4075"/>
            <a:ext cx="852943" cy="861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572528" y="6357958"/>
            <a:ext cx="571472" cy="5000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8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8244408" cy="648072"/>
          </a:xfrm>
        </p:spPr>
        <p:txBody>
          <a:bodyPr>
            <a:noAutofit/>
          </a:bodyPr>
          <a:lstStyle/>
          <a:p>
            <a:r>
              <a:rPr lang="ru-RU" sz="2000" dirty="0" smtClean="0"/>
              <a:t>Стенд  молодых учёных  и специалистов Академии </a:t>
            </a:r>
            <a:br>
              <a:rPr lang="ru-RU" sz="2000" dirty="0" smtClean="0"/>
            </a:br>
            <a:r>
              <a:rPr lang="ru-RU" sz="2000" dirty="0" smtClean="0"/>
              <a:t>в  Международном  салоне  «Комплексная безопасность-2016»</a:t>
            </a:r>
            <a:endParaRPr lang="ru-RU" sz="20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732240" y="739624"/>
            <a:ext cx="1438252" cy="313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Таблица 1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804" y="973177"/>
            <a:ext cx="91271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+mj-lt"/>
              </a:rPr>
              <a:t>Перечень научных проектов молодых </a:t>
            </a:r>
            <a:r>
              <a:rPr lang="ru-RU" sz="2000" dirty="0" smtClean="0">
                <a:latin typeface="+mj-lt"/>
              </a:rPr>
              <a:t>учёных </a:t>
            </a:r>
            <a:r>
              <a:rPr lang="ru-RU" sz="2000" dirty="0">
                <a:latin typeface="+mj-lt"/>
              </a:rPr>
              <a:t>и специалистов Академии ГПС МЧС России, </a:t>
            </a:r>
            <a:r>
              <a:rPr lang="ru-RU" sz="2000" dirty="0" smtClean="0">
                <a:latin typeface="+mj-lt"/>
              </a:rPr>
              <a:t> представляемых </a:t>
            </a:r>
            <a:r>
              <a:rPr lang="ru-RU" sz="2000" dirty="0">
                <a:latin typeface="+mj-lt"/>
              </a:rPr>
              <a:t>на Международном салоне «Комплексная </a:t>
            </a:r>
            <a:r>
              <a:rPr lang="ru-RU" sz="2000" dirty="0" smtClean="0">
                <a:latin typeface="+mj-lt"/>
              </a:rPr>
              <a:t>безопасность-2016» </a:t>
            </a:r>
            <a:endParaRPr lang="ru-RU" sz="2000" dirty="0">
              <a:latin typeface="+mj-lt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011584"/>
              </p:ext>
            </p:extLst>
          </p:nvPr>
        </p:nvGraphicFramePr>
        <p:xfrm>
          <a:off x="107503" y="1958553"/>
          <a:ext cx="8928994" cy="44340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3919"/>
                <a:gridCol w="6254772"/>
                <a:gridCol w="2260303"/>
              </a:tblGrid>
              <a:tr h="3742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№ п/п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4" marR="610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Наименование работы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4" marR="610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Автор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4" marR="61014" marT="0" marB="0"/>
                </a:tc>
              </a:tr>
              <a:tr h="3742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4" marR="610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Осаждения дыма с помощью устройства осаждения аэрозолей температурно-активированной водой (УОА ТАВ)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4" marR="610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Соковнин Артем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Игоревич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4" marR="61014" marT="0" marB="0"/>
                </a:tc>
              </a:tr>
              <a:tr h="3742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4" marR="610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Особенности процесса эвакуации маломобильных групп населения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4" marR="610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Слюсарев Сергей 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Вячеславович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4" marR="61014" marT="0" marB="0"/>
                </a:tc>
              </a:tr>
              <a:tr h="3742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4" marR="610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Мониторинг норм  пожарной безопасности устанавливающих требования к путям эвакуации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4" marR="610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Андреева Софья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Владимировна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4" marR="61014" marT="0" marB="0"/>
                </a:tc>
              </a:tr>
              <a:tr h="3742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4" marR="610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Компьютерная программа для обоснования управленческого решения по замене техники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4" marR="6101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Стёпин Евгений Константинович </a:t>
                      </a:r>
                      <a:endParaRPr lang="ru-RU" sz="10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Козлов Дмитрий Петрович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4" marR="61014" marT="0" marB="0"/>
                </a:tc>
              </a:tr>
              <a:tr h="187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4" marR="610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База данных документов предварительного планирования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4" marR="610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Аскеров Роман Альварович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4" marR="61014" marT="0" marB="0"/>
                </a:tc>
              </a:tr>
              <a:tr h="187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4" marR="610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Трехмерное моделирование последствий аварий на взрывопожароопасных объектах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4" marR="610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Лисин Е.Ю.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4" marR="61014" marT="0" marB="0"/>
                </a:tc>
              </a:tr>
              <a:tr h="187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4" marR="610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Модификация зимнего колодца водоема.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4" marR="610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Тетерина Нина Вячеславовна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4" marR="61014" marT="0" marB="0"/>
                </a:tc>
              </a:tr>
              <a:tr h="7484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4" marR="610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1. Стенд для исследования процесса воспламенения материалов от лучистого теплового потока при нестационарном процессе.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2. Автоматизации обработки данных полученных при моделировании пожара по полевой модели реализованной в программном комплексе Fire Dynamics Simulator (FDS)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4" marR="610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Мироненко Роман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Владимирович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4" marR="61014" marT="0" marB="0"/>
                </a:tc>
              </a:tr>
              <a:tr h="187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4" marR="610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Автоматизированное рабочее место специалиста по государственным закупкам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4" marR="610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Ветров Д.А.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4" marR="61014" marT="0" marB="0"/>
                </a:tc>
              </a:tr>
              <a:tr h="187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4" marR="610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Компьютерная программа для оценки укомплектованности подразделений ФПС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4" marR="610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Волосатов В.Н.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4" marR="61014" marT="0" marB="0"/>
                </a:tc>
              </a:tr>
              <a:tr h="187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4" marR="610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Использование беспилотных технологий в МСЧ России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4" marR="610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Пахомов А.В.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4" marR="61014" marT="0" marB="0"/>
                </a:tc>
              </a:tr>
              <a:tr h="187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4" marR="610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Бесконтактное измерение толщины льда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4" marR="610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Мокшанцев Александр Владимирович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4" marR="61014" marT="0" marB="0"/>
                </a:tc>
              </a:tr>
              <a:tr h="187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13.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4" marR="610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Автоматизированное рабочее место специалиста кадровой службы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4" marR="610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Стебунов</a:t>
                      </a:r>
                      <a:r>
                        <a:rPr lang="ru-RU" sz="1100" dirty="0">
                          <a:effectLst/>
                        </a:rPr>
                        <a:t> Василий Юрьевич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14" marR="61014" marT="0" marB="0"/>
                </a:tc>
              </a:tr>
            </a:tbl>
          </a:graphicData>
        </a:graphic>
      </p:graphicFrame>
      <p:pic>
        <p:nvPicPr>
          <p:cNvPr id="4" name="Picture 2" descr="C:\Users\a-045275\Desktop\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949280"/>
            <a:ext cx="1543500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572528" y="6357958"/>
            <a:ext cx="571472" cy="5000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9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" name="Picture 2" descr="C:\Users\a-045275\Desktop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4075"/>
            <a:ext cx="852943" cy="861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22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</TotalTime>
  <Words>432</Words>
  <Application>Microsoft Office PowerPoint</Application>
  <PresentationFormat>Экран (4:3)</PresentationFormat>
  <Paragraphs>100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Отчёт о результатах работы  совета молодых учёных и специалистов  за 2016 год</vt:lpstr>
      <vt:lpstr>Презентация PowerPoint</vt:lpstr>
      <vt:lpstr>Каталог научно-исследовательских проектов молодых  учёных и специалистов Академии</vt:lpstr>
      <vt:lpstr>Конкурс «Лучший молодой учёный»</vt:lpstr>
      <vt:lpstr>XI Всероссийский конкурс молодёжи среди образовательных учреждений и научных организаций на лучшую работу  «Моя законотворческая инициатива»</vt:lpstr>
      <vt:lpstr>Школа молодых ученых и специалистов МЧС России – 2016 </vt:lpstr>
      <vt:lpstr>VII Всероссийский съезд молодых учёных и специалистов «Кадровый вызов для общества знаний»</vt:lpstr>
      <vt:lpstr>Публикации в средствах массовой информации</vt:lpstr>
      <vt:lpstr>Стенд  молодых учёных  и специалистов Академии  в  Международном  салоне  «Комплексная безопасность-2016»</vt:lpstr>
      <vt:lpstr>Стенд  молодых учёных  и специалистов Академии  в  Международном  салоне  «Комплексная безопасность-2016»</vt:lpstr>
      <vt:lpstr>Финальный национальный чемпионат  «Молодые профессионалы» (WorldSkills Russia) 2016</vt:lpstr>
      <vt:lpstr>Презентация PowerPoint</vt:lpstr>
      <vt:lpstr>Стенд  молодых  учёных  и  специалистов  во Всероссийском сборе по подведению итогов деятельности РСЧС, выполнению мероприятий по гражданской обороне в 2016 г. и постановке задач на 2017 г.</vt:lpstr>
      <vt:lpstr>Возможность участия в грантах для молодых  учёных и специалистов</vt:lpstr>
      <vt:lpstr>Отчёт о результатах работы  совета молодых учёных и специалистов  за 2016 год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 деятельности совета молодых ученых и специалистов за 2015 год</dc:title>
  <dc:creator>Александр Мокшанцев</dc:creator>
  <cp:lastModifiedBy>Мокшанцев Александр Владимирович</cp:lastModifiedBy>
  <cp:revision>170</cp:revision>
  <dcterms:created xsi:type="dcterms:W3CDTF">2015-11-30T10:40:22Z</dcterms:created>
  <dcterms:modified xsi:type="dcterms:W3CDTF">2017-01-26T08:55:18Z</dcterms:modified>
</cp:coreProperties>
</file>