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8" r:id="rId3"/>
    <p:sldId id="308" r:id="rId4"/>
    <p:sldId id="305" r:id="rId5"/>
    <p:sldId id="259" r:id="rId6"/>
    <p:sldId id="261" r:id="rId7"/>
    <p:sldId id="273" r:id="rId8"/>
    <p:sldId id="288" r:id="rId9"/>
    <p:sldId id="283" r:id="rId10"/>
    <p:sldId id="274" r:id="rId11"/>
    <p:sldId id="284" r:id="rId12"/>
    <p:sldId id="262" r:id="rId13"/>
    <p:sldId id="265" r:id="rId14"/>
    <p:sldId id="312" r:id="rId15"/>
    <p:sldId id="291" r:id="rId16"/>
    <p:sldId id="303" r:id="rId17"/>
    <p:sldId id="316" r:id="rId18"/>
    <p:sldId id="266" r:id="rId19"/>
    <p:sldId id="270" r:id="rId20"/>
    <p:sldId id="271" r:id="rId21"/>
    <p:sldId id="272" r:id="rId22"/>
    <p:sldId id="277" r:id="rId23"/>
    <p:sldId id="299" r:id="rId24"/>
    <p:sldId id="281" r:id="rId25"/>
    <p:sldId id="298" r:id="rId26"/>
    <p:sldId id="285" r:id="rId27"/>
    <p:sldId id="304" r:id="rId28"/>
    <p:sldId id="297" r:id="rId29"/>
    <p:sldId id="300" r:id="rId30"/>
    <p:sldId id="269" r:id="rId31"/>
    <p:sldId id="309" r:id="rId32"/>
    <p:sldId id="315" r:id="rId33"/>
    <p:sldId id="311" r:id="rId34"/>
    <p:sldId id="307" r:id="rId35"/>
    <p:sldId id="280" r:id="rId36"/>
    <p:sldId id="282" r:id="rId37"/>
    <p:sldId id="306" r:id="rId38"/>
    <p:sldId id="292" r:id="rId39"/>
    <p:sldId id="293" r:id="rId40"/>
    <p:sldId id="294" r:id="rId41"/>
    <p:sldId id="302" r:id="rId42"/>
    <p:sldId id="295" r:id="rId43"/>
    <p:sldId id="276" r:id="rId44"/>
    <p:sldId id="289" r:id="rId45"/>
    <p:sldId id="296" r:id="rId46"/>
    <p:sldId id="317" r:id="rId47"/>
    <p:sldId id="319" r:id="rId48"/>
    <p:sldId id="320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43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ACA4D-5905-4FE5-ACAF-10E2A46C6129}" type="datetimeFigureOut">
              <a:rPr lang="ru-RU" smtClean="0"/>
              <a:pPr/>
              <a:t>06.07.2022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06488-CFEC-4ABF-8FBB-67258C92B3B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06488-CFEC-4ABF-8FBB-67258C92B3B6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mirsmpc.ru/index.php/wsr/49-masterskie/517-delovoj-vizit-blinova-v-i-direktora-nits-professional-nogo-obrazovaniya-i-sistem-kvalifikatsij-firo-rankhigs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2002_%D0%B3%D0%BE%D0%B4" TargetMode="External"/><Relationship Id="rId3" Type="http://schemas.openxmlformats.org/officeDocument/2006/relationships/hyperlink" Target="https://ru.wikipedia.org/wiki/1977_%D0%B3%D0%BE%D0%B4" TargetMode="External"/><Relationship Id="rId7" Type="http://schemas.openxmlformats.org/officeDocument/2006/relationships/hyperlink" Target="https://ru.wikipedia.org/wiki/%D0%9C%D0%A7%D0%A1_%D0%A0%D0%BE%D1%81%D1%81%D0%B8%D0%B8" TargetMode="External"/><Relationship Id="rId2" Type="http://schemas.openxmlformats.org/officeDocument/2006/relationships/hyperlink" Target="https://ru.wikipedia.org/wiki/4_%D0%BC%D0%B0%D1%8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A6%D0%B5%D0%BD%D1%82%D1%80_%D1%8D%D0%BA%D1%81%D1%82%D1%80%D0%B5%D0%BD%D0%BD%D0%BE%D0%B9_%D0%BF%D1%81%D0%B8%D1%85%D0%BE%D0%BB%D0%BE%D0%B3%D0%B8%D1%87%D0%B5%D1%81%D0%BA%D0%BE%D0%B9_%D0%BF%D0%BE%D0%BC%D0%BE%D1%89%D0%B8_%D0%9C%D0%A7%D0%A1_%D0%A0%D0%BE%D1%81%D1%81%D0%B8%D0%B8" TargetMode="External"/><Relationship Id="rId11" Type="http://schemas.openxmlformats.org/officeDocument/2006/relationships/image" Target="../media/image28.jpeg"/><Relationship Id="rId5" Type="http://schemas.openxmlformats.org/officeDocument/2006/relationships/hyperlink" Target="https://ru.wikipedia.org/wiki/%D0%A0%D0%BE%D1%81%D1%81%D0%B8%D1%8F" TargetMode="External"/><Relationship Id="rId10" Type="http://schemas.openxmlformats.org/officeDocument/2006/relationships/image" Target="../media/image27.jpeg"/><Relationship Id="rId4" Type="http://schemas.openxmlformats.org/officeDocument/2006/relationships/hyperlink" Target="https://ru.wikipedia.org/wiki/%D0%9A%D1%80%D0%B0%D1%81%D0%BD%D0%BE%D1%8F%D1%80%D1%81%D0%BA" TargetMode="External"/><Relationship Id="rId9" Type="http://schemas.openxmlformats.org/officeDocument/2006/relationships/hyperlink" Target="https://ru.wikipedia.org/wiki/%D0%A0%D0%BE%D1%81%D1%81%D0%B8%D0%B9%D1%81%D0%BA%D0%BE%D0%B5_%D0%BF%D1%81%D0%B8%D1%85%D0%BE%D0%BB%D0%BE%D0%B3%D0%B8%D1%87%D0%B5%D1%81%D0%BA%D0%BE%D0%B5_%D0%BE%D0%B1%D1%89%D0%B5%D1%81%D1%82%D0%B2%D0%BE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hyperlink" Target="https://mgsu.ru/universityabout/Struktura/Kafedri/KBS/sotrudniki-kafedry/?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college57.mskobr.ru/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F%D1%80%D0%BE%D1%84%D0%B5%D1%81%D1%81%D0%BE%D1%80" TargetMode="External"/><Relationship Id="rId3" Type="http://schemas.openxmlformats.org/officeDocument/2006/relationships/hyperlink" Target="https://ru.wikipedia.org/wiki/%D0%A0%D0%BE%D1%81%D1%81%D0%B8%D0%B9%D1%81%D0%BA%D0%B0%D1%8F_%D0%B0%D0%BA%D0%B0%D0%B4%D0%B5%D0%BC%D0%B8%D1%8F_%D0%BE%D0%B1%D1%80%D0%B0%D0%B7%D0%BE%D0%B2%D0%B0%D0%BD%D0%B8%D1%8F" TargetMode="External"/><Relationship Id="rId7" Type="http://schemas.openxmlformats.org/officeDocument/2006/relationships/hyperlink" Target="https://ru.wikipedia.org/wiki/%D0%94%D0%BE%D0%BA%D1%82%D0%BE%D1%80_%D0%BF%D0%B5%D0%B4%D0%B0%D0%B3%D0%BE%D0%B3%D0%B8%D1%87%D0%B5%D1%81%D0%BA%D0%B8%D1%85_%D0%BD%D0%B0%D1%83%D0%BA" TargetMode="External"/><Relationship Id="rId2" Type="http://schemas.openxmlformats.org/officeDocument/2006/relationships/hyperlink" Target="https://ru.wikipedia.org/wiki/%D0%9F%D1%80%D0%B5%D0%B7%D0%B8%D0%B4%D0%B5%D0%BD%D1%8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A0%D0%BE%D1%81%D1%81%D0%B8%D0%B9%D1%81%D0%BA%D0%B0%D1%8F_%D0%B0%D0%BA%D0%B0%D0%B4%D0%B5%D0%BC%D0%B8%D1%8F_%D1%85%D1%83%D0%B4%D0%BE%D0%B6%D0%B5%D1%81%D1%82%D0%B2" TargetMode="External"/><Relationship Id="rId11" Type="http://schemas.openxmlformats.org/officeDocument/2006/relationships/image" Target="../media/image7.jpeg"/><Relationship Id="rId5" Type="http://schemas.openxmlformats.org/officeDocument/2006/relationships/hyperlink" Target="https://ru.wikipedia.org/wiki/2013_%D0%B3%D0%BE%D0%B4" TargetMode="External"/><Relationship Id="rId10" Type="http://schemas.openxmlformats.org/officeDocument/2006/relationships/image" Target="../media/image6.jpeg"/><Relationship Id="rId4" Type="http://schemas.openxmlformats.org/officeDocument/2006/relationships/hyperlink" Target="https://ru.wikipedia.org/wiki/1997" TargetMode="External"/><Relationship Id="rId9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2420888"/>
            <a:ext cx="610242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  ВЕДУЩИХ  УЧЕНЫХ  И СПЕЦИАЛИСТАХ НАУКИ И ПРАКТИКИ, </a:t>
            </a:r>
          </a:p>
          <a:p>
            <a:pPr algn="ctr">
              <a:spcBef>
                <a:spcPct val="0"/>
              </a:spcBef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РАДЕЮЩИХ ЗА БЕЗОПАСНОСТЬ  ДЕТЕЙ</a:t>
            </a:r>
          </a:p>
          <a:p>
            <a:pPr algn="ctr">
              <a:spcBef>
                <a:spcPct val="0"/>
              </a:spcBef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5" name="Picture 1" descr="D:\Дети и ПБ 2021\Деткий центр 1.10 18\1-я страница Главна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1584176" cy="2204864"/>
          </a:xfrm>
          <a:prstGeom prst="rect">
            <a:avLst/>
          </a:prstGeom>
          <a:noFill/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72188" y="857250"/>
            <a:ext cx="27082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1600" i="1" dirty="0">
                <a:latin typeface="Calibri" pitchFamily="34" charset="0"/>
                <a:cs typeface="Calibri" pitchFamily="34" charset="0"/>
              </a:rPr>
              <a:t>… </a:t>
            </a:r>
            <a:r>
              <a:rPr lang="ru-RU" sz="1600" i="1" dirty="0">
                <a:latin typeface="Times New Roman" pitchFamily="18" charset="0"/>
                <a:cs typeface="Calibri" pitchFamily="34" charset="0"/>
              </a:rPr>
              <a:t>Дети, как ростки, </a:t>
            </a:r>
            <a:endParaRPr lang="ru-RU" sz="1600" dirty="0">
              <a:latin typeface="Calibri" pitchFamily="34" charset="0"/>
            </a:endParaRPr>
          </a:p>
          <a:p>
            <a:pPr algn="ctr" eaLnBrk="0" hangingPunct="0"/>
            <a:r>
              <a:rPr lang="ru-RU" sz="1600" i="1" dirty="0">
                <a:latin typeface="Times New Roman" pitchFamily="18" charset="0"/>
                <a:cs typeface="Calibri" pitchFamily="34" charset="0"/>
              </a:rPr>
              <a:t>нуждаются в безопасности.</a:t>
            </a:r>
            <a:endParaRPr lang="ru-RU" sz="16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D:\Полное ДЕТИ -57 ПОРЯДОК - ДЮП, волонтёрство, ЧКР, + инф. безопасность детей\13 86 ЛЕПТА\ВОЛОНТЁРЫ\!!!всё МЕМОРАНДУМ +СЕМИНАР\СЕМИнАР 28.11.2014\DSC_15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612648"/>
            <a:ext cx="5899000" cy="5632704"/>
          </a:xfrm>
          <a:prstGeom prst="rect">
            <a:avLst/>
          </a:prstGeom>
          <a:noFill/>
        </p:spPr>
      </p:pic>
      <p:pic>
        <p:nvPicPr>
          <p:cNvPr id="27650" name="Picture 2" descr="D:\Полное ДЕТИ -57 ПОРЯДОК - ДЮП, волонтёрство, ЧКР, + инф. безопасность детей\13 86 ЛЕПТА\ВОЛОНТЁРЫ\КРАСНЫЙ КРЕСТ Рабочая встреча 18-06-2015_16-09-38\IMG_02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48680"/>
            <a:ext cx="4752528" cy="4625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academygps.ru/_tools/phpThumb/phpThumb.php?src=/home/bitrix/www/upload/iblock/6a2/6a201a1b333b5873f0efd7671c9db43b.jpg&amp;w=1000&amp;f=jpg&amp;q=75&amp;hash=e5b42e7c79f715262ff5d8467d3cf1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95536" y="332656"/>
            <a:ext cx="4083934" cy="28532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/>
          </a:extLst>
        </p:spPr>
      </p:pic>
      <p:sp>
        <p:nvSpPr>
          <p:cNvPr id="3" name="TextBox 2"/>
          <p:cNvSpPr txBox="1"/>
          <p:nvPr/>
        </p:nvSpPr>
        <p:spPr>
          <a:xfrm>
            <a:off x="467544" y="3933056"/>
            <a:ext cx="3440112" cy="71437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dirty="0" err="1"/>
              <a:t>Вельгелим</a:t>
            </a:r>
            <a:r>
              <a:rPr lang="ru-RU" sz="1350" dirty="0"/>
              <a:t> Михайлович </a:t>
            </a:r>
            <a:r>
              <a:rPr lang="ru-RU" sz="1350" dirty="0" err="1"/>
              <a:t>Губин</a:t>
            </a:r>
            <a:r>
              <a:rPr lang="ru-RU" sz="1350" dirty="0"/>
              <a:t> председатель Совета ветеранов Академии ГПС МЧС России</a:t>
            </a:r>
          </a:p>
        </p:txBody>
      </p:sp>
      <p:sp>
        <p:nvSpPr>
          <p:cNvPr id="4" name="Объект 3"/>
          <p:cNvSpPr txBox="1">
            <a:spLocks/>
          </p:cNvSpPr>
          <p:nvPr/>
        </p:nvSpPr>
        <p:spPr>
          <a:xfrm>
            <a:off x="4716016" y="188640"/>
            <a:ext cx="4427984" cy="86409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«Ветераны Академии всегда активно участвуют в проведении социально направленных и благотворительных акций, уроков патриотизма и мужества, конференциях и дискуссиях, на которых обсуждаются наиболее важные тематические  вопросы. Ветераны всегда впереди!»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5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Председатель Совета ветеранов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5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Академии ГПС МЧС России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В. М. </a:t>
            </a:r>
            <a:r>
              <a:rPr kumimoji="0" lang="ru-RU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Губин</a:t>
            </a: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C:\Users\Геннадий\Downloads\IMG_0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196752"/>
            <a:ext cx="326670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Геннадий\Desktop\3d500bb1eb488e317cc1205302d570b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429000"/>
            <a:ext cx="3384376" cy="252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373216"/>
            <a:ext cx="8460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 smtClean="0"/>
              <a:t>Вельгелим</a:t>
            </a:r>
            <a:r>
              <a:rPr lang="ru-RU" sz="1600" dirty="0" smtClean="0"/>
              <a:t> Михайлович </a:t>
            </a:r>
            <a:r>
              <a:rPr lang="ru-RU" sz="1600" dirty="0" err="1" smtClean="0"/>
              <a:t>Губин</a:t>
            </a:r>
            <a:r>
              <a:rPr lang="ru-RU" sz="1600" dirty="0" smtClean="0"/>
              <a:t>, курсанты специального факультета АГПС и студенты МПГУ в Техническом пожарно-спасательном колледже им. Героя России В.М. </a:t>
            </a:r>
            <a:r>
              <a:rPr lang="ru-RU" sz="1600" dirty="0" err="1" smtClean="0"/>
              <a:t>Максимчука</a:t>
            </a:r>
            <a:r>
              <a:rPr lang="ru-RU" sz="1600" dirty="0" smtClean="0"/>
              <a:t>. </a:t>
            </a:r>
            <a:endParaRPr lang="ru-RU" sz="1600" dirty="0"/>
          </a:p>
        </p:txBody>
      </p:sp>
      <p:pic>
        <p:nvPicPr>
          <p:cNvPr id="3074" name="Рисунок 2" descr="C:\Users\Сергей\Desktop\Генино\ь фото\Фото Куба+57\57_222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32656"/>
            <a:ext cx="705678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98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785813"/>
            <a:ext cx="7000875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2420888"/>
            <a:ext cx="7992888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В Академии ГПС МЧС России с 1987 года работал на должностях  преподавателя, начальника отделения по воспитательной работе отдела кадров, начальника курсов повышения квалификации руководящего состава пожарной охраны, начальника отдела кадров Академии, преподавателя дисциплины «Организация работы с кадрами Государственной противопожарной службы»,   председателя профсоюзного комитета Академии.   </a:t>
            </a:r>
            <a:br>
              <a:rPr lang="ru-RU" dirty="0" smtClean="0"/>
            </a:br>
            <a:r>
              <a:rPr lang="ru-RU" dirty="0" smtClean="0"/>
              <a:t>За достигнутые успехи в службе Владимир Иванович неоднократно поощрялся руководством МВД, МЧС России, Академии, награжден правительственными и ведомственными наградами.</a:t>
            </a:r>
            <a:endParaRPr lang="ru-RU" dirty="0"/>
          </a:p>
        </p:txBody>
      </p:sp>
      <p:sp>
        <p:nvSpPr>
          <p:cNvPr id="3074" name="AutoShape 2" descr="https://academygps.ru/_tools/phpThumb/phpThumb.php?src=/home/bitrix/www/upload/iblock/20c/20c54821dc1b8d93e788a093dfc134e8.jpg&amp;w=1000&amp;f=jpg&amp;q=75&amp;hash=641eaa41b3b668b91eec08c37c3e867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 descr="D:\_______________фото\фото Академия коллеги\DSCN05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3096344" cy="237626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851920" y="692696"/>
            <a:ext cx="529208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cap="all" dirty="0" smtClean="0"/>
              <a:t>МОРОЗОВ ВЛАДИМИР ИВАНОВИЧ</a:t>
            </a:r>
          </a:p>
          <a:p>
            <a:r>
              <a:rPr lang="ru-RU" sz="1600" i="1" cap="all" dirty="0" smtClean="0"/>
              <a:t>… о продолжении дел  А. Макаренко в  </a:t>
            </a:r>
            <a:r>
              <a:rPr lang="ru-RU" sz="1600" i="1" cap="all" dirty="0" err="1" smtClean="0"/>
              <a:t>агпс</a:t>
            </a:r>
            <a:r>
              <a:rPr lang="ru-RU" sz="1600" i="1" cap="all" dirty="0" smtClean="0"/>
              <a:t>  </a:t>
            </a:r>
            <a:r>
              <a:rPr lang="ru-RU" sz="1600" i="1" cap="all" dirty="0" err="1" smtClean="0"/>
              <a:t>мчс</a:t>
            </a:r>
            <a:r>
              <a:rPr lang="ru-RU" sz="1600" i="1" cap="all" dirty="0" smtClean="0"/>
              <a:t> </a:t>
            </a:r>
            <a:r>
              <a:rPr lang="ru-RU" sz="1600" i="1" cap="all" dirty="0" err="1" smtClean="0"/>
              <a:t>рф</a:t>
            </a:r>
            <a:endParaRPr lang="ru-RU" sz="1600" i="1" cap="al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Фото 2021\Владимир Игоревич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5556448" cy="3935760"/>
          </a:xfrm>
          <a:prstGeom prst="rect">
            <a:avLst/>
          </a:prstGeom>
          <a:noFill/>
        </p:spPr>
      </p:pic>
      <p:pic>
        <p:nvPicPr>
          <p:cNvPr id="44035" name="Picture 3" descr="C:\Users\Геннадий\Downloads\IMG-20200120-WA001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88640"/>
            <a:ext cx="2592288" cy="432048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7544" y="4869160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Российский учёный, педагог, доктор педагогических наук, профессор. </a:t>
            </a:r>
          </a:p>
          <a:p>
            <a:r>
              <a:rPr lang="ru-RU" dirty="0" smtClean="0"/>
              <a:t>Один из основоположников методологии </a:t>
            </a:r>
            <a:r>
              <a:rPr lang="ru-RU" dirty="0" err="1" smtClean="0"/>
              <a:t>компетентностного</a:t>
            </a:r>
            <a:r>
              <a:rPr lang="ru-RU" dirty="0" smtClean="0"/>
              <a:t> подхода в российском профессиональном образовании и обучении.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4653136"/>
            <a:ext cx="3024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Владимир Игоревич Блинов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Геннадий\Desktop\IMG_03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5400600" cy="4237244"/>
          </a:xfrm>
          <a:prstGeom prst="rect">
            <a:avLst/>
          </a:prstGeom>
          <a:noFill/>
        </p:spPr>
      </p:pic>
      <p:pic>
        <p:nvPicPr>
          <p:cNvPr id="59395" name="Picture 3" descr="C:\Users\Геннадий\Desktop\IMG_13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140967"/>
            <a:ext cx="5004048" cy="333603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547664" y="0"/>
            <a:ext cx="7501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hlinkClick r:id="rId4"/>
              </a:rPr>
              <a:t>Деловой визит </a:t>
            </a:r>
            <a:r>
              <a:rPr lang="ru-RU" b="1" dirty="0" err="1" smtClean="0">
                <a:hlinkClick r:id="rId4"/>
              </a:rPr>
              <a:t>Блинова</a:t>
            </a:r>
            <a:r>
              <a:rPr lang="ru-RU" b="1" dirty="0" smtClean="0">
                <a:hlinkClick r:id="rId4"/>
              </a:rPr>
              <a:t> В. И.  директора НИЦ</a:t>
            </a:r>
            <a:r>
              <a:rPr lang="ru-RU" b="1" dirty="0" smtClean="0"/>
              <a:t> (</a:t>
            </a:r>
            <a:r>
              <a:rPr lang="ru-RU" b="1" dirty="0" err="1" smtClean="0"/>
              <a:t>РАНХиГС</a:t>
            </a:r>
            <a:r>
              <a:rPr lang="ru-RU" b="1" dirty="0" smtClean="0"/>
              <a:t>)</a:t>
            </a:r>
            <a:endParaRPr lang="ru-RU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60032" y="404664"/>
            <a:ext cx="2753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cap="all" dirty="0" smtClean="0"/>
              <a:t>ПРУС ЮРИЙ ВИТАЛЬЕВИЧ</a:t>
            </a:r>
            <a:endParaRPr lang="ru-RU" b="1" cap="all" dirty="0"/>
          </a:p>
        </p:txBody>
      </p:sp>
      <p:pic>
        <p:nvPicPr>
          <p:cNvPr id="64514" name="Picture 2" descr="D:\_______________фото\фото Академия коллеги\DSCN0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8640"/>
            <a:ext cx="3168352" cy="259228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971600" y="5013176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Сведения о публикационной активности:</a:t>
            </a:r>
            <a:r>
              <a:rPr lang="ru-RU" dirty="0" smtClean="0"/>
              <a:t> </a:t>
            </a:r>
          </a:p>
          <a:p>
            <a:r>
              <a:rPr lang="ru-RU" dirty="0" smtClean="0"/>
              <a:t>количество публикаций РИНЦ - 175; патентов на изобретения - 8.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2996952"/>
            <a:ext cx="79208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Общий стаж работы:</a:t>
            </a:r>
            <a:r>
              <a:rPr lang="ru-RU" dirty="0" smtClean="0"/>
              <a:t> 26 лет.</a:t>
            </a:r>
          </a:p>
          <a:p>
            <a:r>
              <a:rPr lang="ru-RU" b="1" dirty="0" smtClean="0"/>
              <a:t>Научно-педагогический стаж:</a:t>
            </a:r>
            <a:r>
              <a:rPr lang="ru-RU" dirty="0" smtClean="0"/>
              <a:t> 15 лет.</a:t>
            </a:r>
          </a:p>
          <a:p>
            <a:pPr algn="just"/>
            <a:r>
              <a:rPr lang="ru-RU" b="1" dirty="0" smtClean="0"/>
              <a:t>Преподаваемые дисциплины:</a:t>
            </a:r>
            <a:r>
              <a:rPr lang="ru-RU" dirty="0" smtClean="0"/>
              <a:t> Высокопроизводительные вычисления и облачные сервисы, Методы научных исследований в информатике и вычислительной технике, Управление программно-аппаратными средствами, Проектирование систем обеспечения информационной безопасности.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95936" y="98072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Занимаемая должность:</a:t>
            </a:r>
            <a:r>
              <a:rPr lang="ru-RU" dirty="0" smtClean="0"/>
              <a:t> профессор </a:t>
            </a:r>
          </a:p>
          <a:p>
            <a:r>
              <a:rPr lang="ru-RU" b="1" dirty="0" smtClean="0"/>
              <a:t>Учёная степень: </a:t>
            </a:r>
            <a:r>
              <a:rPr lang="ru-RU" dirty="0" smtClean="0"/>
              <a:t>доктор физико-математических наук</a:t>
            </a:r>
          </a:p>
          <a:p>
            <a:r>
              <a:rPr lang="ru-RU" b="1" dirty="0" smtClean="0"/>
              <a:t>Ученое звание:</a:t>
            </a:r>
            <a:r>
              <a:rPr lang="ru-RU" dirty="0" smtClean="0"/>
              <a:t> профессор</a:t>
            </a:r>
          </a:p>
          <a:p>
            <a:pPr algn="just"/>
            <a:r>
              <a:rPr lang="ru-RU" i="1" dirty="0" smtClean="0"/>
              <a:t>Основоположник теории многофакторных параметров  и методологических положений комплексной безопасности населения (детей)</a:t>
            </a:r>
            <a:endParaRPr lang="ru-RU" i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94692"/>
            <a:ext cx="280831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/>
              <a:t>Ю́лия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Серге́евна</a:t>
            </a:r>
            <a:r>
              <a:rPr lang="ru-RU" sz="1400" b="1" dirty="0" smtClean="0"/>
              <a:t> Шойгу́</a:t>
            </a:r>
            <a:r>
              <a:rPr lang="ru-RU" sz="1400" dirty="0" smtClean="0"/>
              <a:t> (</a:t>
            </a:r>
          </a:p>
          <a:p>
            <a:pPr algn="ctr"/>
            <a:r>
              <a:rPr lang="ru-RU" sz="1400" dirty="0" smtClean="0"/>
              <a:t> род. </a:t>
            </a:r>
            <a:r>
              <a:rPr lang="ru-RU" sz="1400" dirty="0" smtClean="0">
                <a:hlinkClick r:id="rId2" tooltip="4 мая"/>
              </a:rPr>
              <a:t>4 мая</a:t>
            </a:r>
            <a:r>
              <a:rPr lang="ru-RU" sz="1400" dirty="0" smtClean="0"/>
              <a:t> </a:t>
            </a:r>
            <a:r>
              <a:rPr lang="ru-RU" sz="1400" dirty="0" smtClean="0">
                <a:hlinkClick r:id="rId3" tooltip="1977 год"/>
              </a:rPr>
              <a:t>1977</a:t>
            </a:r>
            <a:r>
              <a:rPr lang="ru-RU" sz="1400" dirty="0" smtClean="0"/>
              <a:t>, </a:t>
            </a:r>
            <a:r>
              <a:rPr lang="ru-RU" sz="1400" dirty="0" smtClean="0">
                <a:hlinkClick r:id="rId4" tooltip="Красноярск"/>
              </a:rPr>
              <a:t>Красноярск</a:t>
            </a:r>
            <a:r>
              <a:rPr lang="ru-RU" sz="1400" dirty="0" smtClean="0"/>
              <a:t>) — </a:t>
            </a:r>
            <a:r>
              <a:rPr lang="ru-RU" sz="1400" dirty="0" smtClean="0">
                <a:hlinkClick r:id="rId5" tooltip="Россия"/>
              </a:rPr>
              <a:t>российский</a:t>
            </a:r>
            <a:r>
              <a:rPr lang="ru-RU" sz="1400" dirty="0" smtClean="0"/>
              <a:t> психолог, директор </a:t>
            </a:r>
            <a:r>
              <a:rPr lang="ru-RU" sz="1400" dirty="0" smtClean="0">
                <a:hlinkClick r:id="rId6" tooltip="Центр экстренной психологической помощи МЧС России"/>
              </a:rPr>
              <a:t>Центра экстренной психологической помощи</a:t>
            </a:r>
            <a:r>
              <a:rPr lang="ru-RU" sz="1400" dirty="0" smtClean="0"/>
              <a:t> </a:t>
            </a:r>
            <a:r>
              <a:rPr lang="ru-RU" sz="1400" dirty="0" smtClean="0">
                <a:hlinkClick r:id="rId7" tooltip="МЧС России"/>
              </a:rPr>
              <a:t>Министерства Российской Федерации по делам гражданской обороны, чрезвычайным ситуациям и ликвидации последствий стихийных бедствий</a:t>
            </a:r>
            <a:r>
              <a:rPr lang="ru-RU" sz="1400" dirty="0" smtClean="0"/>
              <a:t> с </a:t>
            </a:r>
            <a:r>
              <a:rPr lang="ru-RU" sz="1400" dirty="0" smtClean="0">
                <a:hlinkClick r:id="rId8" tooltip="2002 год"/>
              </a:rPr>
              <a:t>2002 года</a:t>
            </a:r>
            <a:r>
              <a:rPr lang="ru-RU" sz="1400" dirty="0" smtClean="0"/>
              <a:t>, вице-президент </a:t>
            </a:r>
            <a:r>
              <a:rPr lang="ru-RU" sz="1400" dirty="0" smtClean="0">
                <a:hlinkClick r:id="rId9" tooltip="Российское психологическое общество"/>
              </a:rPr>
              <a:t>Российского психологического общества (РПО)</a:t>
            </a:r>
            <a:r>
              <a:rPr lang="ru-RU" sz="1400" dirty="0" smtClean="0"/>
              <a:t>, заместитель председателя Этического комитета РПО, кандидат психологических наук</a:t>
            </a:r>
          </a:p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005064"/>
            <a:ext cx="31683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 В 2003 г. защитила диссертацию на соискание учёной степени кандидата психологических наук по теме «Профессиональный психологический отбор курсантов вузов МЧС России - будущих спасателей: Обоснование психодиагностического инструментария» (специальность 06.26.02 — безопасность в чрезвычайных ситуациях).</a:t>
            </a:r>
            <a:endParaRPr lang="ru-RU" sz="1400" dirty="0"/>
          </a:p>
        </p:txBody>
      </p:sp>
      <p:sp>
        <p:nvSpPr>
          <p:cNvPr id="5122" name="AutoShape 2" descr="C:\Users\%D0%93%D0%B5%D0%BD%D0%BD%D0%B0%D0%B4%D0%B8%D0%B9\Desktop\sergej-shojgu-biografija-lichnaja-zhizn-semja-zhena-deti-foto-a525d0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 descr="C:\Users\Геннадий\Desktop\yuliya-shojgu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39951" y="836712"/>
            <a:ext cx="3096345" cy="2742431"/>
          </a:xfrm>
          <a:prstGeom prst="rect">
            <a:avLst/>
          </a:prstGeom>
          <a:noFill/>
        </p:spPr>
      </p:pic>
      <p:pic>
        <p:nvPicPr>
          <p:cNvPr id="5124" name="Picture 4" descr="C:\Users\Геннадий\Desktop\mezhdunarodnoe-sotrudnichestvo_16033652611278499640__800x80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04048" y="3717032"/>
            <a:ext cx="3384376" cy="21099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49694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1600" dirty="0" smtClean="0"/>
              <a:t>За два десятилетия работы Центра экстренной психологической помощи МЧС России психологи помогли пострадавшим людям в более чем 130 крупных чрезвычайных ситуациях федерального масштаба, участвовали в десятках международных гуманитарных операций.</a:t>
            </a:r>
          </a:p>
          <a:p>
            <a:pPr algn="just" fontAlgn="base"/>
            <a:r>
              <a:rPr lang="ru-RU" sz="1600" dirty="0" smtClean="0"/>
              <a:t>Создана уникальная система оказания экстренной психологической помощи пострадавшим, которая позволяет в короткие сроки и с высокой эффективностью оказывать экстренную психологическую помощь пострадавшим при ЧС различных масштабов, от локальных до международных.</a:t>
            </a:r>
          </a:p>
          <a:p>
            <a:pPr algn="just" fontAlgn="base"/>
            <a:r>
              <a:rPr lang="ru-RU" sz="1600" dirty="0" smtClean="0"/>
              <a:t>В области обеспечения готовности МЧС России к реагированию на чрезвычайные ситуации ежегодно психологами проводится более 230 тысяч мероприятий по работе с личным составом, что позволяет специалистам эффективно выполнять профессиональные задачи, работая в условиях экстремальных нагрузок. Особую значимость представляет проведение социологических и социально-прикладных исследований в коллективах МЧС России.</a:t>
            </a:r>
          </a:p>
          <a:p>
            <a:pPr algn="just" fontAlgn="base"/>
            <a:r>
              <a:rPr lang="ru-RU" sz="1600" dirty="0" smtClean="0"/>
              <a:t>Центр экстренной психологической помощи МЧС России является основоположником нового направления в психологической науке – психологии экстремальных ситуаций, специалистами ведется научно-практическая и научно-исследовательская работа в этом направлении.</a:t>
            </a:r>
          </a:p>
          <a:p>
            <a:pPr algn="just" fontAlgn="base"/>
            <a:r>
              <a:rPr lang="ru-RU" sz="1600" dirty="0" smtClean="0"/>
              <a:t>Разработаны собственные уникальные дистанционные технологии консультирования, которые позволяют получать квалифицированную психологическую помощь и психологическую поддержку по любым вопросам.</a:t>
            </a:r>
          </a:p>
          <a:p>
            <a:pPr algn="just" fontAlgn="base"/>
            <a:r>
              <a:rPr lang="ru-RU" sz="1600" dirty="0" smtClean="0"/>
              <a:t>Значимость вклада психологической службы в деятельность системы МЧС России и профессионализм психологов отмечены ведомственными наградами. За мужество и героизм, проявленные при ликвидации последствий чрезвычайных ситуаций, сотрудниками получено 32 государственные награды Российской Федерации.</a:t>
            </a:r>
          </a:p>
          <a:p>
            <a:pPr algn="just" fontAlgn="base"/>
            <a:r>
              <a:rPr lang="ru-RU" sz="1600" i="1" dirty="0" smtClean="0"/>
              <a:t>1 октября 2019 года коллектив  Центра экстренной психологической помощи МЧС России за заслуги в области защиты населения и территории от чрезвычайных ситуаций и профессионализм удостоен Благодарности Президента Российской Федерации.</a:t>
            </a:r>
            <a:endParaRPr lang="ru-RU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Геннадий\Desktop\Citaty_iz_romana_gospoda_golovlevy_saltykova-schedrina_1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386780" cy="583264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932040" y="2132856"/>
            <a:ext cx="39604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/>
              <a:t>… Я ничего не создаю, ничего лично мне одному принадлежащего не формулирую, а даю только то, чем болит в данную минуту всякое честное сердце. Я даже утверждаю, что всякий честный человек, читая мои писания, непременно отождествляет мои чувства и мысли с своими.</a:t>
            </a:r>
            <a:endParaRPr lang="ru-RU" i="1" dirty="0"/>
          </a:p>
        </p:txBody>
      </p:sp>
      <p:pic>
        <p:nvPicPr>
          <p:cNvPr id="1028" name="Picture 4" descr="C:\Users\Геннадий\Desktop\Saltykov-Shchedr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88640"/>
            <a:ext cx="1728192" cy="16561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813690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dirty="0" smtClean="0"/>
              <a:t>Автор: </a:t>
            </a:r>
            <a:r>
              <a:rPr lang="ru-RU" b="1" dirty="0" smtClean="0"/>
              <a:t>Ирина</a:t>
            </a:r>
            <a:endParaRPr lang="ru-RU" dirty="0" smtClean="0"/>
          </a:p>
          <a:p>
            <a:pPr algn="just" fontAlgn="base"/>
            <a:r>
              <a:rPr lang="ru-RU" dirty="0" smtClean="0"/>
              <a:t>08.06.2022 03:01</a:t>
            </a:r>
          </a:p>
          <a:p>
            <a:pPr algn="just" fontAlgn="base"/>
            <a:r>
              <a:rPr lang="ru-RU" dirty="0" smtClean="0"/>
              <a:t>Истерика из-за новости о погибшем ребёнке.</a:t>
            </a:r>
          </a:p>
          <a:p>
            <a:pPr algn="just" fontAlgn="base"/>
            <a:r>
              <a:rPr lang="ru-RU" dirty="0" smtClean="0"/>
              <a:t>Я увидела новость о мальчике, которого зарезал его друг. Ему было всего 11 лет. Это было у подъезда и он звал маму. На записи было видно, что он в ужасе. Я не могу перестать проживать это и осознавать, что он умер в мучениях и больше не видел маму, которую отчаянно звал на видео. Я не могу перестать проживать его эмоции. Я не могу перестать думать, что этого с такой большей вероятностью могло бы не произойти: могли пройти соседи, он мог бы вырваться. Я не могу перестать думать. </a:t>
            </a:r>
          </a:p>
          <a:p>
            <a:pPr algn="just" fontAlgn="base"/>
            <a:r>
              <a:rPr lang="ru-RU" dirty="0" smtClean="0"/>
              <a:t>У меня истерика, я немного остановила только ледяным душем. Я стараюсь не думать об этом и выпила успокоительное и много воды, но я не могу убрать осознание того, как мучительно он умирал. Я не могу перестать думать о его криках о маме. Я даже не знаю его имени, но я чувствую, что я еще долго не смогу пережить это. </a:t>
            </a:r>
          </a:p>
          <a:p>
            <a:pPr algn="just" fontAlgn="base"/>
            <a:r>
              <a:rPr lang="ru-RU" dirty="0" smtClean="0"/>
              <a:t>Может быть, Вы сможете подсказать, что делать, чтобы как-то принять это. Пока не могу. 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400" b="1" dirty="0" smtClean="0"/>
              <a:t>Культура безопасности</a:t>
            </a:r>
          </a:p>
          <a:p>
            <a:pPr fontAlgn="base"/>
            <a:r>
              <a:rPr lang="ru-RU" sz="1400" dirty="0" smtClean="0"/>
              <a:t>Одна из задач Центра экстренной психологической помощи МЧС России в условиях развития современного мира – уделять большое внимание работе по предупреждению и профилактике возникновения чрезвычайных ситуаций.</a:t>
            </a:r>
          </a:p>
          <a:p>
            <a:pPr fontAlgn="base"/>
            <a:r>
              <a:rPr lang="ru-RU" sz="1400" dirty="0" smtClean="0"/>
              <a:t>Каждый человек должен иметь чёткое представление о рисках и угрозах, с которыми он может столкнуться, и иметь достаточно знаний, чтобы не стать причиной опасного происшествия, а если уже оказался в чрезвычайной ситуации, обладать практическими навыками самопомощи и первой помощи пострадавшим. В рамках этой работы психологи МЧС России проводят множество мероприятий по повышению культуры безопасности жизнедеятельности населения, включая первую помощь, психологическую поддержку и т.д.</a:t>
            </a:r>
          </a:p>
          <a:p>
            <a:pPr fontAlgn="base"/>
            <a:r>
              <a:rPr lang="ru-RU" sz="1400" dirty="0" smtClean="0"/>
              <a:t>Ежегодно на площадке МГУ имени М.В. Ломоносова проходит День первой помощи, психологи МЧС России проводят интерактивные презентации проекта, тематические мастер-классы, </a:t>
            </a:r>
            <a:r>
              <a:rPr lang="ru-RU" sz="1400" dirty="0" err="1" smtClean="0"/>
              <a:t>флешмобы</a:t>
            </a:r>
            <a:r>
              <a:rPr lang="ru-RU" sz="1400" dirty="0" smtClean="0"/>
              <a:t>, где студенты и преподаватели имеют возможность познакомиться с понятием «первая помощь» и потренироваться в выполнении практических приемов.</a:t>
            </a:r>
          </a:p>
          <a:p>
            <a:pPr fontAlgn="base"/>
            <a:r>
              <a:rPr lang="ru-RU" sz="1400" dirty="0" smtClean="0"/>
              <a:t>Психологи МЧС России в интерактивной форме представляют проект «Научись спасать жизнь!» на самых крупных площадках.</a:t>
            </a:r>
          </a:p>
          <a:p>
            <a:pPr fontAlgn="base"/>
            <a:r>
              <a:rPr lang="ru-RU" sz="1400" dirty="0" smtClean="0"/>
              <a:t>Специалистами Центра разработаны практические пособия «Оказание первой помощи пострадавшим» и «Психологическая поддержка», которые переведены на более чем 40 языков народов России.</a:t>
            </a:r>
          </a:p>
          <a:p>
            <a:pPr fontAlgn="base"/>
            <a:r>
              <a:rPr lang="ru-RU" sz="1400" dirty="0" smtClean="0"/>
              <a:t>Также Центр экстренной психологической помощи МЧС России совместно с коллегами из Министерства просвещения Российской Федерации, Министерства образования Российской Федерации, Министерства здравоохранения Российской Федерации и другими ведомствами выступает экспертом в процессе реализации новой концепции преподавания практико-ориентированного курса «ОБЖ», призванного стать платформой формирования ценностей здоровья и безопасного поведения.</a:t>
            </a:r>
          </a:p>
          <a:p>
            <a:pPr fontAlgn="base"/>
            <a:r>
              <a:rPr lang="ru-RU" sz="1400" dirty="0" smtClean="0"/>
              <a:t>С 2014 года проводятся Всероссийские соревнования по первой помощи и психологической поддержке «Человеческий фактор. Студенческая лига». С 2017 г. к соревнованиям присоединились профессионалы – аварийно-спасательные службы, спасательные формирования и подразделения федеральной противопожарной службы МЧС </a:t>
            </a:r>
            <a:r>
              <a:rPr lang="ru-RU" sz="1400" dirty="0" err="1" smtClean="0"/>
              <a:t>России.С</a:t>
            </a:r>
            <a:r>
              <a:rPr lang="ru-RU" sz="1400" dirty="0" smtClean="0"/>
              <a:t> каждым годом повышается интерес к соревнованиям – в 2019 году в них приняли участие более 800 команд из 82 субъектов Российской Федерации.</a:t>
            </a:r>
          </a:p>
          <a:p>
            <a:pPr fontAlgn="base"/>
            <a:r>
              <a:rPr lang="ru-RU" sz="1400" dirty="0" smtClean="0"/>
              <a:t>Проведение Всероссийских соревнований «Человеческий фактор. Студенческая лига» и «Человеческий фактор. Лига профессионалов» направлено на масштабную пропаганду культуры безопасности и на обучение российской молодежи навыкам оказания первой помощи и психологической поддержки.</a:t>
            </a:r>
            <a:endParaRPr lang="ru-RU" sz="1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60" y="1190582"/>
          <a:ext cx="8280920" cy="5262754"/>
        </p:xfrm>
        <a:graphic>
          <a:graphicData uri="http://schemas.openxmlformats.org/drawingml/2006/table">
            <a:tbl>
              <a:tblPr/>
              <a:tblGrid>
                <a:gridCol w="4140460"/>
                <a:gridCol w="4140460"/>
              </a:tblGrid>
              <a:tr h="4320480">
                <a:tc>
                  <a:txBody>
                    <a:bodyPr/>
                    <a:lstStyle/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inherit"/>
                        </a:rPr>
                        <a:t>     Взрыв жилого дома на ул. Гурьянова г. Москве;</a:t>
                      </a:r>
                      <a:endParaRPr lang="ru-RU" sz="900" b="0" dirty="0">
                        <a:solidFill>
                          <a:srgbClr val="FF0000"/>
                        </a:solidFill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inherit"/>
                        </a:rPr>
                        <a:t>•        Взрыв жилого дома на Каширском шоссе в г. Москве;</a:t>
                      </a:r>
                      <a:endParaRPr lang="ru-RU" sz="900" b="0" dirty="0">
                        <a:solidFill>
                          <a:srgbClr val="FF0000"/>
                        </a:solidFill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inherit"/>
                        </a:rPr>
                        <a:t>•        Землетрясение на о. Сахалин;</a:t>
                      </a:r>
                      <a:endParaRPr lang="ru-RU" sz="900" b="0" dirty="0">
                        <a:solidFill>
                          <a:srgbClr val="FF0000"/>
                        </a:solidFill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inherit"/>
                        </a:rPr>
                        <a:t>•        Гибель атомного подводного крейсера «Курск»;</a:t>
                      </a:r>
                      <a:endParaRPr lang="ru-RU" sz="900" b="0" dirty="0">
                        <a:solidFill>
                          <a:srgbClr val="FF0000"/>
                        </a:solidFill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Авиакатастрофа самолета ТУ – 154 в г. Иркутске;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Террористический акт в ДК 1-го ГПЗ «Шарикоподшипник» в г. Москве;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Сход селевых потоков и ледника «Колка» в </a:t>
                      </a:r>
                      <a:r>
                        <a:rPr lang="ru-RU" sz="900" b="1" dirty="0" err="1">
                          <a:latin typeface="inherit"/>
                        </a:rPr>
                        <a:t>Кармодонском</a:t>
                      </a:r>
                      <a:r>
                        <a:rPr lang="ru-RU" sz="900" b="1" dirty="0">
                          <a:latin typeface="inherit"/>
                        </a:rPr>
                        <a:t> ущелье в Республике Северная Осетия – Алания;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Обрушение купола «</a:t>
                      </a:r>
                      <a:r>
                        <a:rPr lang="ru-RU" sz="900" b="1" dirty="0" err="1">
                          <a:latin typeface="inherit"/>
                        </a:rPr>
                        <a:t>Трансваальпарка</a:t>
                      </a:r>
                      <a:r>
                        <a:rPr lang="ru-RU" sz="900" b="1" dirty="0">
                          <a:latin typeface="inherit"/>
                        </a:rPr>
                        <a:t>»  г. Москва;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Авиакатастрофа самолета Ту-134 в Тульской области;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Взрывы в метро на станциях «Рижская», «Автозаводская  г. Москва;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inherit"/>
                        </a:rPr>
                        <a:t>  Террористический акт в школе </a:t>
                      </a:r>
                      <a:r>
                        <a:rPr lang="ru-RU" sz="900" b="1" dirty="0">
                          <a:latin typeface="inherit"/>
                        </a:rPr>
                        <a:t>№ 1 г. Беслан Республики Северная Осетия – Алания;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Взрыв поезда «Грозный - Москва»;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Обрушение кровли купола </a:t>
                      </a:r>
                      <a:r>
                        <a:rPr lang="ru-RU" sz="900" b="1" dirty="0" err="1">
                          <a:latin typeface="inherit"/>
                        </a:rPr>
                        <a:t>Басманного</a:t>
                      </a:r>
                      <a:r>
                        <a:rPr lang="ru-RU" sz="900" b="1" dirty="0">
                          <a:latin typeface="inherit"/>
                        </a:rPr>
                        <a:t> рынка в г. Москве;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Землетрясение на Камчатке;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Авиакатастрофа самолета А-320 в районе г. Сочи;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Авиакатастрофа самолета А 310 Москва-Иркутск;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Авария на шахте «Центральная» пос. Вершино-Дарасунский Читинской области;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Пожар в наркологической клинике № 17, г. Москва;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Авария на шахте «Ульяновская» в Кемеровской области;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Землетрясение в г. Невельске (о. Сахалин);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Взрыв в жилом доме на ул. Королева (г. Москва);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Авиакатастрофа самолета Боинг-737 Москва- Пермь в г. Пермь;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Авария на Саяно-Шушенской ГЭС;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inherit"/>
                        </a:rPr>
                        <a:t>Авария поезда «Невский экспресс» (Москва-Санкт-Петербург);</a:t>
                      </a:r>
                      <a:endParaRPr lang="ru-RU" sz="900" b="0" dirty="0">
                        <a:solidFill>
                          <a:srgbClr val="FF0000"/>
                        </a:solidFill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inherit"/>
                        </a:rPr>
                        <a:t>Пожар в клубе «Хромая Лошадь», г. Пермь;</a:t>
                      </a:r>
                      <a:endParaRPr lang="ru-RU" sz="900" b="0" dirty="0">
                        <a:solidFill>
                          <a:srgbClr val="FF0000"/>
                        </a:solidFill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Теракты в московском метро;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Авиакатастрофа ТУ-154 М Президента Республики Польша (Смоленск);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Авария на шахте «</a:t>
                      </a:r>
                      <a:r>
                        <a:rPr lang="ru-RU" sz="900" b="1" dirty="0" err="1">
                          <a:latin typeface="inherit"/>
                        </a:rPr>
                        <a:t>Распадская</a:t>
                      </a:r>
                      <a:r>
                        <a:rPr lang="ru-RU" sz="900" b="1" dirty="0">
                          <a:latin typeface="inherit"/>
                        </a:rPr>
                        <a:t>» в Кемеровской области;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Гибель детей в г. Ейск Краснодарского края;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Теракт в аэропорту Домодедово. г. Москва;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Падение самолета ТУ-134 Республика Карелия;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Затопление теплохода «</a:t>
                      </a:r>
                      <a:r>
                        <a:rPr lang="ru-RU" sz="900" b="1" dirty="0" err="1">
                          <a:latin typeface="inherit"/>
                        </a:rPr>
                        <a:t>Булгария</a:t>
                      </a:r>
                      <a:r>
                        <a:rPr lang="ru-RU" sz="900" b="1" dirty="0">
                          <a:latin typeface="inherit"/>
                        </a:rPr>
                        <a:t>» в республике Татарстан;</a:t>
                      </a:r>
                      <a:endParaRPr lang="ru-RU" sz="900" b="0" dirty="0">
                        <a:latin typeface="inherit"/>
                      </a:endParaRPr>
                    </a:p>
                  </a:txBody>
                  <a:tcPr marL="25337" marR="25337" marT="25337" marB="25337" anchor="ctr">
                    <a:lnL>
                      <a:noFill/>
                    </a:lnL>
                    <a:lnR w="9525" cap="flat" cmpd="sng" algn="ctr">
                      <a:solidFill>
                        <a:srgbClr val="DDE1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E1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1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8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Затопление плавучей буровой «Кольская», Охотское море;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Подтопление, Краснодарский край, г. Крымск;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Авиакатастрофа, г. Москва, Аэропорт Внуково;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Взрыв на шахте, Республика Коми, г. Воркута, шахта «Воркутинская»;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Взрывы складов боеприпасов, Самарская область;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Террористический акт. Взрыв в автобусе г. Волгоград;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inherit"/>
                        </a:rPr>
                        <a:t>Авиакатастрофа Боинга 737, г. Казань;</a:t>
                      </a:r>
                      <a:endParaRPr lang="ru-RU" sz="900" b="0" dirty="0">
                        <a:solidFill>
                          <a:srgbClr val="FF0000"/>
                        </a:solidFill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Террористические акты, г. Волгоград;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Авиакатастрофа самолета ТУ - 154 Анапа – Санкт-Петербург в Донецкой области;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Оказание экстренной психологической помощи лицам, вынужденно покинувшим территорию Республики Украина (Ростовская область и Республика Крым);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Взрыв на шахте им. Засядько, г. Донецк;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Пожар, обрушение ТЦ Адмирал, г. Казань;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Крушение траулера в Охотском море, г. Сахалин;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Пожары, Республика Хакасия;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</a:t>
                      </a:r>
                      <a:r>
                        <a:rPr lang="ru-RU" sz="900" b="1" dirty="0" err="1">
                          <a:latin typeface="inherit"/>
                        </a:rPr>
                        <a:t>Авиапроисшествие</a:t>
                      </a:r>
                      <a:r>
                        <a:rPr lang="ru-RU" sz="900" b="1" dirty="0">
                          <a:latin typeface="inherit"/>
                        </a:rPr>
                        <a:t>, Арабская Республика Египет, </a:t>
                      </a:r>
                      <a:r>
                        <a:rPr lang="ru-RU" sz="900" b="1" dirty="0" err="1">
                          <a:latin typeface="inherit"/>
                        </a:rPr>
                        <a:t>Синайский</a:t>
                      </a:r>
                      <a:r>
                        <a:rPr lang="ru-RU" sz="900" b="1" dirty="0">
                          <a:latin typeface="inherit"/>
                        </a:rPr>
                        <a:t> полуостров;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inherit"/>
                        </a:rPr>
                        <a:t>Взрыв на шахте «Северная», Республика Коми, г. Воркута;</a:t>
                      </a:r>
                      <a:endParaRPr lang="ru-RU" sz="900" b="0" dirty="0">
                        <a:solidFill>
                          <a:srgbClr val="FF0000"/>
                        </a:solidFill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inherit"/>
                        </a:rPr>
                        <a:t>•        Авиакатастрофа Боинг 737-800, г. Ростов-на-Дону;</a:t>
                      </a:r>
                      <a:endParaRPr lang="ru-RU" sz="900" b="0" dirty="0">
                        <a:solidFill>
                          <a:srgbClr val="FF0000"/>
                        </a:solidFill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Происшествие на воде, Республика Карелия, </a:t>
                      </a:r>
                      <a:r>
                        <a:rPr lang="ru-RU" sz="900" b="1" dirty="0" err="1">
                          <a:latin typeface="inherit"/>
                        </a:rPr>
                        <a:t>Пряжинский</a:t>
                      </a:r>
                      <a:r>
                        <a:rPr lang="ru-RU" sz="900" b="1" dirty="0">
                          <a:latin typeface="inherit"/>
                        </a:rPr>
                        <a:t> район, оз. </a:t>
                      </a:r>
                      <a:r>
                        <a:rPr lang="ru-RU" sz="900" b="1" dirty="0" err="1">
                          <a:latin typeface="inherit"/>
                        </a:rPr>
                        <a:t>Сямозеро</a:t>
                      </a:r>
                      <a:r>
                        <a:rPr lang="ru-RU" sz="900" b="1" dirty="0">
                          <a:latin typeface="inherit"/>
                        </a:rPr>
                        <a:t>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Авиакатастрофа Ил-76, Иркутская область, </a:t>
                      </a:r>
                      <a:r>
                        <a:rPr lang="ru-RU" sz="900" b="1" dirty="0" err="1">
                          <a:latin typeface="inherit"/>
                        </a:rPr>
                        <a:t>Качугский</a:t>
                      </a:r>
                      <a:r>
                        <a:rPr lang="ru-RU" sz="900" b="1" dirty="0">
                          <a:latin typeface="inherit"/>
                        </a:rPr>
                        <a:t> район;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ДТП, 926 км автодороги Тюмень – Ханты-Мансийск;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Авиакатастрофа ТУ-154 МО, г. Сочи;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Взрыв в метро, г. Санкт-Петербург;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Авария на руднике «Мир», Р. Саха-Якутия, г. Мирный;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inherit"/>
                        </a:rPr>
                        <a:t>Стрельба в школе, МО, г. Ивантеевка;</a:t>
                      </a:r>
                      <a:endParaRPr lang="ru-RU" sz="900" b="0" dirty="0">
                        <a:solidFill>
                          <a:srgbClr val="FF0000"/>
                        </a:solidFill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Падение самолета АН-148, МО, Раменский район;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Пожар, Кемеровская область, г. Кемерово, ТРЦ «Зимняя вишня».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Взрыв в административном здании, Р. Крым, г. Керчь;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Взрыв в подъезде жилого дома, г. Магнитогорск;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</a:t>
                      </a:r>
                      <a:r>
                        <a:rPr lang="ru-RU" sz="900" b="1" dirty="0" err="1">
                          <a:latin typeface="inherit"/>
                        </a:rPr>
                        <a:t>Авиапроисшествие</a:t>
                      </a:r>
                      <a:r>
                        <a:rPr lang="ru-RU" sz="900" b="1" dirty="0">
                          <a:latin typeface="inherit"/>
                        </a:rPr>
                        <a:t> SuperJet100 в Шереметьево;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Прорыв дамбы в Красноярском крае;</a:t>
                      </a:r>
                      <a:endParaRPr lang="ru-RU" sz="900" b="0" dirty="0">
                        <a:latin typeface="inherit"/>
                      </a:endParaRPr>
                    </a:p>
                    <a:p>
                      <a:pPr fontAlgn="base"/>
                      <a:r>
                        <a:rPr lang="ru-RU" sz="900" b="1" dirty="0">
                          <a:latin typeface="inherit"/>
                        </a:rPr>
                        <a:t>•        ДТП в Сретенском районе </a:t>
                      </a:r>
                      <a:r>
                        <a:rPr lang="ru-RU" sz="900" b="1" dirty="0" err="1" smtClean="0">
                          <a:latin typeface="inherit"/>
                        </a:rPr>
                        <a:t>Забайкальско</a:t>
                      </a:r>
                      <a:r>
                        <a:rPr lang="ru-RU" sz="900" b="1" dirty="0" smtClean="0">
                          <a:latin typeface="inherit"/>
                        </a:rPr>
                        <a:t> края</a:t>
                      </a:r>
                      <a:endParaRPr lang="ru-RU" sz="900" b="0" dirty="0">
                        <a:latin typeface="inherit"/>
                      </a:endParaRPr>
                    </a:p>
                  </a:txBody>
                  <a:tcPr marL="25337" marR="25337" marT="25337" marB="25337" anchor="ctr">
                    <a:lnL w="9525" cap="flat" cmpd="sng" algn="ctr">
                      <a:solidFill>
                        <a:srgbClr val="DDE1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E1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E1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1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8"/>
                    </a:solidFill>
                  </a:tcPr>
                </a:tc>
              </a:tr>
            </a:tbl>
          </a:graphicData>
        </a:graphic>
      </p:graphicFrame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899592" y="188640"/>
            <a:ext cx="7560840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inherit"/>
                <a:cs typeface="Arial" pitchFamily="34" charset="0"/>
              </a:rPr>
              <a:t>Крупномасштабные чрезвычайные ситуации на территории Российской Федерации, в ликвидации которых участвовали психологи МЧС России</a:t>
            </a:r>
            <a:endParaRPr lang="ru-RU" sz="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1920" y="260648"/>
            <a:ext cx="48965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СИМОНОВ НИКОЛАЙ ЕВГЕНЬЕВИЧ</a:t>
            </a:r>
          </a:p>
          <a:p>
            <a:r>
              <a:rPr lang="ru-RU" sz="1400" dirty="0" smtClean="0"/>
              <a:t>Заведующий кафедрой  безопасности жизнедеятельности МПГУ, кандидат юридических наук, </a:t>
            </a:r>
            <a:br>
              <a:rPr lang="ru-RU" sz="1400" dirty="0" smtClean="0"/>
            </a:br>
            <a:r>
              <a:rPr lang="ru-RU" sz="1400" dirty="0" smtClean="0"/>
              <a:t>профессор,  ветеран военной службы,</a:t>
            </a:r>
          </a:p>
          <a:p>
            <a:r>
              <a:rPr lang="ru-RU" sz="1400" dirty="0" smtClean="0"/>
              <a:t> генерал-майор таможенной службы </a:t>
            </a:r>
          </a:p>
          <a:p>
            <a:r>
              <a:rPr lang="ru-RU" sz="1600" dirty="0" smtClean="0"/>
              <a:t>   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5013176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Симонов Н.Е. является главным редактором научно-методического журнала «ОБЖ. Основы безопасности жизни».</a:t>
            </a:r>
          </a:p>
          <a:p>
            <a:r>
              <a:rPr lang="ru-RU" sz="1200" dirty="0" smtClean="0"/>
              <a:t>Николай Евгеньевич награждён медалями «За трудовую доблесть» (1976); Медаль «За безупречную службу» III степени (1979), «За безупречную службу» II степени (1984), «За безупречную службу» I степени (1989), «За усердие» (2003), «60 лет Вооружённым Силам СССР» (1978), «70 лет Вооружённым Силам СССР» (1988), «За службу в таможенных органах» III степени (2007), «За укрепление таможенного содружества (2004), «За заслуги в борьбе с таможенными правонарушениями» (2012), «За содружество во имя спасения» МЧС РФ (2016), «10 лет Вооружённым Силам Республики Таджикистан» (2003), «20 лет Вооружённым Силам Республики Таджикистан» (2013); нагрудными знаками «За заслуги в пограничной службе 1 степени» ФСБ Российской Федерации (2003), «Отличник таможенной службы Российской Федерации» ФТС РФ (2001).</a:t>
            </a: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852936"/>
            <a:ext cx="84249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Профессор Н.Е. Симонов является специалистом в области государственной и общественной безопасности, внесшим весомый вклад в научные основы правоохранительной деятельности и экономической безопасности России. Он является автором и соавтором более 200 научных, методических и научно-практических работ, учебно-методических пособий по проблемам теории и истории государства и права, противодействия терроризму, обеспечению национальной безопасности, методике обучения студентов и аспирантов в РФ и за рубежом, в числе которых 2 учебника, 7 монографий, 11 учебных пособий по проблемам государства и права, национальной безопасности. Николай Евгеньевич внёс большой вклад в разработку и реализацию образовательных программ </a:t>
            </a:r>
            <a:r>
              <a:rPr lang="ru-RU" sz="1400" dirty="0" err="1" smtClean="0"/>
              <a:t>бакалавриата</a:t>
            </a:r>
            <a:r>
              <a:rPr lang="ru-RU" sz="1400" dirty="0" smtClean="0"/>
              <a:t> и магистратуры в МПГУ по подготовке педагогов-организаторов безопасности жизнедеятельности. Под научным руководством Николая Евгеньевича защищены 10 кандидатских диссертаций.</a:t>
            </a:r>
            <a:endParaRPr lang="ru-RU" sz="1400" dirty="0"/>
          </a:p>
        </p:txBody>
      </p:sp>
      <p:pic>
        <p:nvPicPr>
          <p:cNvPr id="55298" name="Picture 2" descr="C:\Users\Геннадий\Desktop\Simonov-N.-E-165x165-14278986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60648"/>
            <a:ext cx="2219697" cy="252028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563888" y="1556792"/>
            <a:ext cx="5328592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i="1" dirty="0" smtClean="0"/>
              <a:t>…актуальным и эффективным ответом государства и общественных институтов в решении этой проблемы по-прежнему остается принятие федерального закона или указа Президента РФ «О национальной целевой программе РФ по предупреждению и противодействию ЧС природного и техногенного характера», направленной на развитие и поддержание на достаточном уровне комплексной системы мер по профилактике, предупреждению и оперативному реагированию на угрозы и ЧС, в том числе пожары.</a:t>
            </a:r>
            <a:endParaRPr lang="ru-RU" i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Геннадий\Desktop\DSC_0192-165x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60648"/>
            <a:ext cx="2808312" cy="223224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72000" y="256490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smtClean="0"/>
              <a:t>Заместитель заведующего кафедрой БЖД МПГУ, кандидат педагогических наук, доцент</a:t>
            </a:r>
            <a:endParaRPr lang="ru-RU" sz="1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11960" y="3212976"/>
            <a:ext cx="42484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Профессиональные интересы</a:t>
            </a:r>
          </a:p>
          <a:p>
            <a:pPr algn="ctr"/>
            <a:r>
              <a:rPr lang="ru-RU" sz="1400" dirty="0" smtClean="0"/>
              <a:t>Концептуализация системы российского образования, информационные технологии, информатизация образования, дистанционное образование, некоммерческие общественные организации, комплексная безопасность образовательных учреждений, защита в ЧС, молодежная и социальная политика, политика в области обеспечения комплексной безопасности.</a:t>
            </a:r>
            <a:endParaRPr lang="ru-RU" sz="1400" dirty="0"/>
          </a:p>
        </p:txBody>
      </p:sp>
      <p:pic>
        <p:nvPicPr>
          <p:cNvPr id="36867" name="Picture 3" descr="C:\Users\Геннадий\Desktop\243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3888432" cy="300245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5536" y="3645024"/>
            <a:ext cx="316835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Московское городское отделение Всероссийской общественной молодежной организации «Всероссийский студенческий корпус спасателей» зарегистрировано в декабре 2001 года. Председателем Московского городского отделения Корпуса с 2009 года является Кравченко Александр Викторович.</a:t>
            </a:r>
            <a:endParaRPr lang="ru-RU" sz="16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mpgu.su/wp-content/uploads/2016/09/SP-ofits100_0086-165x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2232248" cy="259228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44008" y="2132856"/>
            <a:ext cx="36358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Профессиональные интересы</a:t>
            </a:r>
          </a:p>
          <a:p>
            <a:r>
              <a:rPr lang="ru-RU" dirty="0" smtClean="0"/>
              <a:t>Обеспечение безопасности личности, общества и государства</a:t>
            </a:r>
            <a:br>
              <a:rPr lang="ru-RU" dirty="0" smtClean="0"/>
            </a:br>
            <a:r>
              <a:rPr lang="ru-RU" dirty="0" smtClean="0"/>
              <a:t>Профилактика правонарушений молодежи</a:t>
            </a:r>
            <a:br>
              <a:rPr lang="ru-RU" dirty="0" smtClean="0"/>
            </a:br>
            <a:r>
              <a:rPr lang="ru-RU" dirty="0" smtClean="0"/>
              <a:t>Методическое обеспечение деятельности волонтеров и вожатых</a:t>
            </a:r>
            <a:br>
              <a:rPr lang="ru-RU" dirty="0" smtClean="0"/>
            </a:br>
            <a:r>
              <a:rPr lang="ru-RU" dirty="0" smtClean="0"/>
              <a:t>Развитие методики преподавания ОБЖ и БЖД</a:t>
            </a:r>
            <a:br>
              <a:rPr lang="ru-RU" dirty="0" smtClean="0"/>
            </a:br>
            <a:r>
              <a:rPr lang="ru-RU" dirty="0" smtClean="0"/>
              <a:t>История систем и методов обеспечения безопасности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79912" y="4766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Профессор кафедры БЖД МПГУ</a:t>
            </a:r>
            <a:endParaRPr lang="ru-RU" dirty="0" smtClean="0"/>
          </a:p>
          <a:p>
            <a:r>
              <a:rPr lang="ru-RU" b="1" dirty="0" smtClean="0"/>
              <a:t>Старший научный сотрудник</a:t>
            </a:r>
            <a:endParaRPr lang="ru-RU" dirty="0" smtClean="0"/>
          </a:p>
          <a:p>
            <a:r>
              <a:rPr lang="ru-RU" b="1" dirty="0" smtClean="0"/>
              <a:t>Кандидат юридических наук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51920" y="0"/>
            <a:ext cx="3153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ПЕТРОВ СЕРГЕЙ ВИКТОРОВИЧ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996952"/>
            <a:ext cx="40324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Член Президиума УМО по образованию в области подготовки педагогических кадров, сопредседатель УМК Основам безопасности жизнедеятельности (с 2004)</a:t>
            </a:r>
          </a:p>
          <a:p>
            <a:r>
              <a:rPr lang="ru-RU" sz="1400" dirty="0" smtClean="0"/>
              <a:t>Член редакционного совета журнала ОБЖ. Основы безопасности жизни (с 1997)</a:t>
            </a:r>
          </a:p>
          <a:p>
            <a:r>
              <a:rPr lang="ru-RU" sz="1400" dirty="0" smtClean="0"/>
              <a:t>Руководитель предметной секции «ОБЖ и Физкультура» Федерального совета по учебникам </a:t>
            </a:r>
            <a:r>
              <a:rPr lang="ru-RU" sz="1400" dirty="0" err="1" smtClean="0"/>
              <a:t>Минобрнауки</a:t>
            </a:r>
            <a:r>
              <a:rPr lang="ru-RU" sz="1400" dirty="0" smtClean="0"/>
              <a:t> России (приказ </a:t>
            </a:r>
            <a:r>
              <a:rPr lang="ru-RU" sz="1400" dirty="0" err="1" smtClean="0"/>
              <a:t>Минобрнауки</a:t>
            </a:r>
            <a:r>
              <a:rPr lang="ru-RU" sz="1400" dirty="0" smtClean="0"/>
              <a:t> от 05 июня 2006 № 134)</a:t>
            </a:r>
          </a:p>
          <a:p>
            <a:r>
              <a:rPr lang="ru-RU" sz="1400" dirty="0" smtClean="0"/>
              <a:t>Участвовал в подготовке материалов для Госдумы, Правительства, Совета Безопасности РФ</a:t>
            </a:r>
          </a:p>
          <a:p>
            <a:r>
              <a:rPr lang="ru-RU" sz="1400" dirty="0" smtClean="0"/>
              <a:t>Участник оперативной деятельности в «горячих точках», оказания помощи сотрудникам</a:t>
            </a:r>
          </a:p>
          <a:p>
            <a:r>
              <a:rPr lang="ru-RU" sz="1400" dirty="0" smtClean="0"/>
              <a:t>Разработал памятки по выживанию, неоднократно изданные массовыми тиражами</a:t>
            </a:r>
            <a:endParaRPr lang="ru-RU" sz="1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Геннадий\Desktop\kadety-pozharno-spasatelnogo-klassa-iz-goroda-bratska-irkutskoy-oblasti-spasli-14-detey-vo-vremya-pozhara-v-moskovskoy-gostinice_1620262633677731715__2000x2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284984"/>
            <a:ext cx="5472112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995936" y="332656"/>
            <a:ext cx="51480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i="1" dirty="0" err="1" smtClean="0"/>
              <a:t>Еникеев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Ринат </a:t>
            </a:r>
            <a:r>
              <a:rPr lang="ru-RU" b="1" i="1" dirty="0" err="1" smtClean="0"/>
              <a:t>Шамилевич</a:t>
            </a:r>
            <a:endParaRPr lang="ru-RU" b="1" i="1" dirty="0" smtClean="0"/>
          </a:p>
          <a:p>
            <a:pPr fontAlgn="base"/>
            <a:r>
              <a:rPr lang="ru-RU" b="1" dirty="0" smtClean="0"/>
              <a:t>Директор Департамента надзорной деятельности и профилактической работы</a:t>
            </a:r>
          </a:p>
          <a:p>
            <a:pPr fontAlgn="base"/>
            <a:r>
              <a:rPr lang="ru-RU" b="1" dirty="0" smtClean="0"/>
              <a:t>МЧС России</a:t>
            </a:r>
          </a:p>
          <a:p>
            <a:pPr fontAlgn="base"/>
            <a:r>
              <a:rPr lang="ru-RU" b="1" dirty="0" smtClean="0"/>
              <a:t>Генерал-лейтенант внутренней службы</a:t>
            </a:r>
            <a:endParaRPr lang="ru-RU" b="1" dirty="0"/>
          </a:p>
        </p:txBody>
      </p:sp>
      <p:pic>
        <p:nvPicPr>
          <p:cNvPr id="53249" name="Picture 1" descr="C:\Users\Геннадий\Desktop\9a3d8c494e4ec94b6d063a49e622448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8640"/>
            <a:ext cx="2304256" cy="295232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372200" y="4509120"/>
            <a:ext cx="25740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dirty="0" smtClean="0"/>
          </a:p>
          <a:p>
            <a:pPr algn="ctr"/>
            <a:r>
              <a:rPr lang="en-US" dirty="0" smtClean="0"/>
              <a:t>PS</a:t>
            </a:r>
            <a:r>
              <a:rPr lang="ru-RU" dirty="0" smtClean="0"/>
              <a:t> автора доклада</a:t>
            </a:r>
            <a:r>
              <a:rPr lang="en-US" dirty="0" smtClean="0"/>
              <a:t>.</a:t>
            </a:r>
            <a:r>
              <a:rPr lang="ru-RU" dirty="0" smtClean="0"/>
              <a:t> </a:t>
            </a:r>
          </a:p>
          <a:p>
            <a:pPr algn="ctr"/>
            <a:r>
              <a:rPr lang="ru-RU" sz="1600" b="1" dirty="0" smtClean="0"/>
              <a:t>18 июля 2022 года по всей стране отметят свой юбилей органы государственного пожарного надзора России.</a:t>
            </a:r>
            <a:endParaRPr lang="ru-RU" sz="16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48680"/>
            <a:ext cx="849694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МОСКВА, 1 июня 2022. /ТАСС/. </a:t>
            </a:r>
          </a:p>
          <a:p>
            <a:pPr algn="just">
              <a:lnSpc>
                <a:spcPct val="150000"/>
              </a:lnSpc>
            </a:pPr>
            <a:r>
              <a:rPr lang="ru-RU" dirty="0" smtClean="0"/>
              <a:t>МЧС России планирует ввести обязательное требование по установке пожарных </a:t>
            </a:r>
            <a:r>
              <a:rPr lang="ru-RU" dirty="0" err="1" smtClean="0"/>
              <a:t>извещателей</a:t>
            </a:r>
            <a:r>
              <a:rPr lang="ru-RU" dirty="0" smtClean="0"/>
              <a:t> в жилье многодетных и неблагополучных семей. Об этом в среду на пресс-конференции в ТАСС сообщил директор департамента надзорной деятельности и профилактической работы ведомства Ринат </a:t>
            </a:r>
            <a:r>
              <a:rPr lang="ru-RU" dirty="0" err="1" smtClean="0"/>
              <a:t>Еникеев</a:t>
            </a:r>
            <a:r>
              <a:rPr lang="ru-RU" dirty="0" smtClean="0"/>
              <a:t>. "Все семьи с низким социальным статусом, которые состоят на учете, все многодетные семьи будут обязаны через соответствующие муниципальные программы, не за их счет, а за счет местных региональных бюджетов, оснастить свои дома автономными дымовыми пожарными </a:t>
            </a:r>
            <a:r>
              <a:rPr lang="ru-RU" dirty="0" err="1" smtClean="0"/>
              <a:t>извещателями</a:t>
            </a:r>
            <a:r>
              <a:rPr lang="ru-RU" dirty="0" smtClean="0"/>
              <a:t>", - сказал он. </a:t>
            </a:r>
          </a:p>
          <a:p>
            <a:pPr algn="just">
              <a:lnSpc>
                <a:spcPct val="150000"/>
              </a:lnSpc>
            </a:pPr>
            <a:r>
              <a:rPr lang="ru-RU" dirty="0" err="1" smtClean="0"/>
              <a:t>Еникеев</a:t>
            </a:r>
            <a:r>
              <a:rPr lang="ru-RU" dirty="0" smtClean="0"/>
              <a:t> уточнил, что совещание по данному вопросу проходит в среду в аппарате правительства, ведутся переговоры с Минэкономразвития. МЧС России надеется, что норма вступит в силу уже 1 сентября этого года. Ранее сообщалось, что с 1 марта МЧС России обязало застройщиков оснащать все новое жилье пожарными </a:t>
            </a:r>
            <a:r>
              <a:rPr lang="ru-RU" dirty="0" err="1" smtClean="0"/>
              <a:t>извещателями</a:t>
            </a:r>
            <a:r>
              <a:rPr lang="ru-RU" dirty="0" smtClean="0"/>
              <a:t>. Благодаря этим приборам ежегодно удается спасти от огня порядка 700 человек. 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188640"/>
            <a:ext cx="797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Безопасность детей в фокусе постоянного внимания МЧС России</a:t>
            </a:r>
            <a:endParaRPr lang="ru-RU" sz="2000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Геннадий\Desktop\32186951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988840"/>
            <a:ext cx="3390900" cy="4359920"/>
          </a:xfrm>
          <a:prstGeom prst="rect">
            <a:avLst/>
          </a:prstGeom>
          <a:noFill/>
        </p:spPr>
      </p:pic>
      <p:pic>
        <p:nvPicPr>
          <p:cNvPr id="47107" name="Picture 3" descr="C:\Users\Геннадий\Desktop\hq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996952"/>
            <a:ext cx="4572000" cy="3429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11560" y="188640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b="1" dirty="0" smtClean="0"/>
              <a:t>ВОРОНОВ СЕРГЕЙ ПАВЛОВИЧ</a:t>
            </a:r>
          </a:p>
          <a:p>
            <a:pPr fontAlgn="base"/>
            <a:r>
              <a:rPr lang="ru-RU" dirty="0" smtClean="0"/>
              <a:t>Заместитель директора Департамента </a:t>
            </a:r>
            <a:r>
              <a:rPr lang="ru-RU" dirty="0" err="1" smtClean="0"/>
              <a:t>НДиПР</a:t>
            </a:r>
            <a:r>
              <a:rPr lang="ru-RU" dirty="0" smtClean="0"/>
              <a:t> МЧС России</a:t>
            </a:r>
            <a:br>
              <a:rPr lang="ru-RU" dirty="0" smtClean="0"/>
            </a:br>
            <a:r>
              <a:rPr lang="ru-RU" dirty="0" smtClean="0"/>
              <a:t>Действительный государственный советник Российской Федерации 3 класса, к.т.н., полковник в/о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412776"/>
            <a:ext cx="25922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b="1" i="1" dirty="0" smtClean="0"/>
              <a:t>Статья</a:t>
            </a:r>
          </a:p>
          <a:p>
            <a:pPr fontAlgn="t"/>
            <a:r>
              <a:rPr lang="ru-RU" sz="1400" b="1" i="1" dirty="0" smtClean="0"/>
              <a:t>О РАСШИРЕНИИ УГОЛОВНОЙ ОТВЕТСТВЕННОСТИ ЗА НАРУШЕНИЯ ОБЯЗАТЕЛЬНЫХ ТРЕБОВАНИЙ ПОЖАРНОЙ БЕЗОПАСНОСТИ</a:t>
            </a:r>
            <a:endParaRPr lang="ru-RU" sz="14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Геннадий\Downloads\IMG-20191122-WA001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7992888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Геннадий\Desktop\p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0"/>
            <a:ext cx="7056784" cy="549614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99792" y="58772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«Никто из нас так не умен, как все мы вместе» — Кен </a:t>
            </a:r>
            <a:r>
              <a:rPr lang="ru-RU" b="1" dirty="0" err="1" smtClean="0"/>
              <a:t>Бланшар</a:t>
            </a:r>
            <a:endParaRPr lang="ru-RU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tudentbibl\Desktop\179baeb4-70f2-44e2-9e3c-31b93bbef39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/>
            </a:extLst>
          </a:blip>
          <a:srcRect l="41041"/>
          <a:stretch/>
        </p:blipFill>
        <p:spPr bwMode="auto">
          <a:xfrm>
            <a:off x="3125595" y="404664"/>
            <a:ext cx="6018405" cy="51435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2769" name="Picture 1" descr="D:\Фото 2021\Ворон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645024"/>
            <a:ext cx="2664296" cy="213158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0" y="6165304"/>
            <a:ext cx="377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 стенах Академии ГПС МЧС России</a:t>
            </a:r>
            <a:endParaRPr lang="ru-RU" b="1" dirty="0"/>
          </a:p>
        </p:txBody>
      </p:sp>
      <p:pic>
        <p:nvPicPr>
          <p:cNvPr id="32770" name="Picture 2" descr="C:\Users\Геннадий\Downloads\IMG-20181024-WA0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052737"/>
            <a:ext cx="2915816" cy="2304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636912"/>
            <a:ext cx="80648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200" b="1" dirty="0" smtClean="0"/>
              <a:t>Участие в гуманитарных и спасательных операциях</a:t>
            </a:r>
            <a:endParaRPr lang="ru-RU" sz="1200" dirty="0" smtClean="0"/>
          </a:p>
          <a:p>
            <a:pPr fontAlgn="base"/>
            <a:r>
              <a:rPr lang="ru-RU" sz="1200" dirty="0" smtClean="0"/>
              <a:t>В 2011 году участвовал в ликвидации ЧС при падении самолета ТУ-134 в районе аэропорта «</a:t>
            </a:r>
            <a:r>
              <a:rPr lang="ru-RU" sz="1200" dirty="0" err="1" smtClean="0"/>
              <a:t>Бесовец</a:t>
            </a:r>
            <a:r>
              <a:rPr lang="ru-RU" sz="1200" dirty="0" smtClean="0"/>
              <a:t>» в Республике Карелия.</a:t>
            </a:r>
          </a:p>
          <a:p>
            <a:pPr fontAlgn="base"/>
            <a:r>
              <a:rPr lang="ru-RU" sz="1200" dirty="0" smtClean="0"/>
              <a:t>В 2013 году участвовал в ликвидации ЧС при сходе вагонов на Октябрьской железной дороге в Республике Карелия.</a:t>
            </a:r>
          </a:p>
          <a:p>
            <a:pPr fontAlgn="base"/>
            <a:r>
              <a:rPr lang="ru-RU" sz="1200" dirty="0" smtClean="0"/>
              <a:t>участвовал и руководил ходом аварийно-спасательных работ при ликвидации ряда чрезвычайных ситуаций, ликвидации крупных природных и техногенных пожаров на территории Оренбургской области, в том числе:</a:t>
            </a:r>
          </a:p>
          <a:p>
            <a:pPr fontAlgn="base"/>
            <a:r>
              <a:rPr lang="ru-RU" sz="1200" dirty="0" smtClean="0"/>
              <a:t> - снежных заносов на трассе Орск-Оренбург в </a:t>
            </a:r>
            <a:r>
              <a:rPr lang="ru-RU" sz="1200" dirty="0" err="1" smtClean="0"/>
              <a:t>Кувандыкском</a:t>
            </a:r>
            <a:r>
              <a:rPr lang="ru-RU" sz="1200" dirty="0" smtClean="0"/>
              <a:t> районе в 2016 году;</a:t>
            </a:r>
          </a:p>
          <a:p>
            <a:pPr fontAlgn="base"/>
            <a:r>
              <a:rPr lang="ru-RU" sz="1200" dirty="0" smtClean="0"/>
              <a:t>- ЧС, связанной с нарушением жизнедеятельности населения в поселке Дмитриевка </a:t>
            </a:r>
            <a:r>
              <a:rPr lang="ru-RU" sz="1200" dirty="0" err="1" smtClean="0"/>
              <a:t>Сакмарского</a:t>
            </a:r>
            <a:r>
              <a:rPr lang="ru-RU" sz="1200" dirty="0" smtClean="0"/>
              <a:t> района в 2016 году;</a:t>
            </a:r>
          </a:p>
          <a:p>
            <a:pPr fontAlgn="base"/>
            <a:r>
              <a:rPr lang="ru-RU" sz="1200" dirty="0" smtClean="0"/>
              <a:t>- ЧС, вследствие паводка в населенных пунктах </a:t>
            </a:r>
            <a:r>
              <a:rPr lang="ru-RU" sz="1200" dirty="0" err="1" smtClean="0"/>
              <a:t>Краснохолм</a:t>
            </a:r>
            <a:r>
              <a:rPr lang="ru-RU" sz="1200" dirty="0" smtClean="0"/>
              <a:t>, Светлый и Целинный в 2017 году;</a:t>
            </a:r>
          </a:p>
          <a:p>
            <a:pPr fontAlgn="base"/>
            <a:r>
              <a:rPr lang="ru-RU" sz="1200" dirty="0" smtClean="0"/>
              <a:t>- горения газово-нефтяного фонтана на скважине № 564 в </a:t>
            </a:r>
            <a:r>
              <a:rPr lang="ru-RU" sz="1200" dirty="0" err="1" smtClean="0"/>
              <a:t>Курманаевском</a:t>
            </a:r>
            <a:r>
              <a:rPr lang="ru-RU" sz="1200" dirty="0" smtClean="0"/>
              <a:t> районе в 2017 году;</a:t>
            </a:r>
          </a:p>
          <a:p>
            <a:pPr fontAlgn="base"/>
            <a:r>
              <a:rPr lang="ru-RU" sz="1200" dirty="0" smtClean="0"/>
              <a:t>- ЧС, связанной с крушением самолета АН-148, следовавшего рейсом Москва – Орск в 2018 году;</a:t>
            </a:r>
          </a:p>
          <a:p>
            <a:pPr fontAlgn="base"/>
            <a:r>
              <a:rPr lang="ru-RU" sz="1200" dirty="0" smtClean="0"/>
              <a:t>- крупных природных пожаров в </a:t>
            </a:r>
            <a:r>
              <a:rPr lang="ru-RU" sz="1200" dirty="0" err="1" smtClean="0"/>
              <a:t>Кувандыкском</a:t>
            </a:r>
            <a:r>
              <a:rPr lang="ru-RU" sz="1200" dirty="0" smtClean="0"/>
              <a:t> городском округе, в поселке 9 Января и в поселке Каргала, а также техногенного пожара в поселке Первомайский в 2018 году;</a:t>
            </a:r>
          </a:p>
          <a:p>
            <a:pPr fontAlgn="base"/>
            <a:r>
              <a:rPr lang="ru-RU" sz="1200" dirty="0" smtClean="0"/>
              <a:t>- ЧС, связанной со сходом вагонов в </a:t>
            </a:r>
            <a:r>
              <a:rPr lang="ru-RU" sz="1200" dirty="0" err="1" smtClean="0"/>
              <a:t>Абдулинском</a:t>
            </a:r>
            <a:r>
              <a:rPr lang="ru-RU" sz="1200" dirty="0" smtClean="0"/>
              <a:t> городском округе в 2019 году;</a:t>
            </a:r>
          </a:p>
          <a:p>
            <a:pPr fontAlgn="base"/>
            <a:r>
              <a:rPr lang="ru-RU" sz="1200" dirty="0" smtClean="0"/>
              <a:t>- крупного пожара на заводе промышленного </a:t>
            </a:r>
            <a:r>
              <a:rPr lang="ru-RU" sz="1200" dirty="0" err="1" smtClean="0"/>
              <a:t>цинкования</a:t>
            </a:r>
            <a:r>
              <a:rPr lang="ru-RU" sz="1200" dirty="0" smtClean="0"/>
              <a:t> в </a:t>
            </a:r>
            <a:r>
              <a:rPr lang="ru-RU" sz="1200" dirty="0" err="1" smtClean="0"/>
              <a:t>Новосергиевском</a:t>
            </a:r>
            <a:r>
              <a:rPr lang="ru-RU" sz="1200" dirty="0" smtClean="0"/>
              <a:t> районе и крупного природного пожара в селах Можаровка, </a:t>
            </a:r>
            <a:r>
              <a:rPr lang="ru-RU" sz="1200" dirty="0" err="1" smtClean="0"/>
              <a:t>Ащебутак</a:t>
            </a:r>
            <a:r>
              <a:rPr lang="ru-RU" sz="1200" dirty="0" smtClean="0"/>
              <a:t> и Горьковское в 2019 году;</a:t>
            </a:r>
          </a:p>
          <a:p>
            <a:pPr fontAlgn="base"/>
            <a:r>
              <a:rPr lang="ru-RU" sz="1200" dirty="0" smtClean="0"/>
              <a:t>- крупных природных пожаров в поселке </a:t>
            </a:r>
            <a:r>
              <a:rPr lang="ru-RU" sz="1200" dirty="0" err="1" smtClean="0"/>
              <a:t>Иртек</a:t>
            </a:r>
            <a:r>
              <a:rPr lang="ru-RU" sz="1200" dirty="0" smtClean="0"/>
              <a:t> и в поселке Ранний </a:t>
            </a:r>
            <a:r>
              <a:rPr lang="ru-RU" sz="1200" dirty="0" err="1" smtClean="0"/>
              <a:t>Ташлинского</a:t>
            </a:r>
            <a:r>
              <a:rPr lang="ru-RU" sz="1200" dirty="0" smtClean="0"/>
              <a:t> района в 2020 году;</a:t>
            </a:r>
          </a:p>
          <a:p>
            <a:pPr fontAlgn="base"/>
            <a:r>
              <a:rPr lang="ru-RU" sz="1200" dirty="0" smtClean="0"/>
              <a:t>- горения газовой смеси буровой скважины № 2 </a:t>
            </a:r>
            <a:r>
              <a:rPr lang="ru-RU" sz="1200" dirty="0" err="1" smtClean="0"/>
              <a:t>Таллыннского</a:t>
            </a:r>
            <a:r>
              <a:rPr lang="ru-RU" sz="1200" dirty="0" smtClean="0"/>
              <a:t> месторождения – 2 в </a:t>
            </a:r>
            <a:r>
              <a:rPr lang="ru-RU" sz="1200" dirty="0" err="1" smtClean="0"/>
              <a:t>Грачевском</a:t>
            </a:r>
            <a:r>
              <a:rPr lang="ru-RU" sz="1200" dirty="0" smtClean="0"/>
              <a:t> районе в 2020 году;</a:t>
            </a:r>
          </a:p>
          <a:p>
            <a:pPr fontAlgn="base"/>
            <a:r>
              <a:rPr lang="ru-RU" sz="1200" dirty="0" smtClean="0"/>
              <a:t>- ЧС, связанной с разгерметизацией двух магистральных газопроводов «Союз» и «Оренбург – Новопсков» в </a:t>
            </a:r>
            <a:r>
              <a:rPr lang="ru-RU" sz="1200" dirty="0" err="1" smtClean="0"/>
              <a:t>Илекском</a:t>
            </a:r>
            <a:r>
              <a:rPr lang="ru-RU" sz="1200" dirty="0" smtClean="0"/>
              <a:t> районе в 2021 году.</a:t>
            </a:r>
            <a:endParaRPr lang="ru-RU" sz="1200" dirty="0"/>
          </a:p>
        </p:txBody>
      </p:sp>
      <p:pic>
        <p:nvPicPr>
          <p:cNvPr id="1026" name="Picture 2" descr="C:\Users\Геннадий\Desktop\dcbb7522979c4d27bb4e790e103deff9__800x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60648"/>
            <a:ext cx="2232248" cy="237626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635896" y="332656"/>
            <a:ext cx="52565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smtClean="0"/>
              <a:t>ЗЕНОВ АЛЕКСАНДР НИКОЛАЕВИЧ</a:t>
            </a:r>
          </a:p>
          <a:p>
            <a:pPr fontAlgn="base"/>
            <a:r>
              <a:rPr lang="ru-RU" dirty="0" smtClean="0"/>
              <a:t>Начальник Главного управления МЧС России по Оренбургской области</a:t>
            </a:r>
          </a:p>
          <a:p>
            <a:pPr fontAlgn="base"/>
            <a:r>
              <a:rPr lang="ru-RU" dirty="0" smtClean="0"/>
              <a:t>генерал-майор внутренней службы</a:t>
            </a:r>
          </a:p>
          <a:p>
            <a:pPr algn="just" fontAlgn="base"/>
            <a:r>
              <a:rPr lang="ru-RU" i="1" dirty="0" smtClean="0"/>
              <a:t>Организовал эффективное  взаимодействие органов управления образованием региона, пожарной охраны и общественных организаций в сфере обеспечения безопасности детей</a:t>
            </a:r>
            <a:endParaRPr lang="ru-RU" i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9952" y="33265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dirty="0" smtClean="0"/>
              <a:t>Гущин Александр Николаевич</a:t>
            </a:r>
          </a:p>
          <a:p>
            <a:pPr fontAlgn="base"/>
            <a:r>
              <a:rPr lang="ru-RU" dirty="0" smtClean="0"/>
              <a:t>Первый заместитель начальника Главного управления МЧС России по Республике Карелия</a:t>
            </a:r>
          </a:p>
          <a:p>
            <a:pPr fontAlgn="base"/>
            <a:r>
              <a:rPr lang="ru-RU" dirty="0" smtClean="0"/>
              <a:t>Полковник внутренней службы</a:t>
            </a:r>
          </a:p>
          <a:p>
            <a:pPr fontAlgn="base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C:\Users\Геннадий\Desktop\08c61995a7d2d308c2dce867997dbb58__800x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1719072" cy="224976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75048" y="2564904"/>
            <a:ext cx="83174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1600" dirty="0" smtClean="0"/>
              <a:t>В 2017 году участвовал в ликвидации последствий чрезвычайной ситуации, связанной с прохождением комплекса неблагоприятных метеорологических явлений на территории </a:t>
            </a:r>
            <a:r>
              <a:rPr lang="ru-RU" sz="1600" dirty="0" err="1" smtClean="0"/>
              <a:t>Пинежского</a:t>
            </a:r>
            <a:r>
              <a:rPr lang="ru-RU" sz="1600" dirty="0" smtClean="0"/>
              <a:t> муниципального района Архангельской области. В 2020 участвовал в ликвидации чрезвычайной ситуации, связанной с обрушением 10-этажного дома на улице </a:t>
            </a:r>
            <a:r>
              <a:rPr lang="ru-RU" sz="1600" dirty="0" err="1" smtClean="0"/>
              <a:t>Батова</a:t>
            </a:r>
            <a:r>
              <a:rPr lang="ru-RU" sz="1600" dirty="0" smtClean="0"/>
              <a:t> г. Ярославль.</a:t>
            </a:r>
          </a:p>
          <a:p>
            <a:pPr algn="just" fontAlgn="base"/>
            <a:r>
              <a:rPr lang="ru-RU" sz="1600" dirty="0" smtClean="0"/>
              <a:t>За добросовестное отношение к исполнению своих служебных обязанностей полковник внутренней службы Гущин А.Н. неоднократно поощрялся руководством УГПС УВД Камчатской области, УГПС Санкт-Петербурга и Ленинградской области, МЧС России, СЗРЦ МЧС России. Награжден медалями: «В память 300-летия Санкт-Петербурга», «За безупречную службу», «За отличие в службе» I, II и III степени, «100 лет Санкт-Петербургскому Университету ГПС МЧС России», «75-лет Гражданской обороны»; нагрудными знаками «Почётный знак МЧС России», «За заслуги», «Лучший работник пожарной охраны», «Участник ликвидации последствий ЧС», «Маршал Василий Чуйков», медалью Академии ГПС МЧС России «За вклад в общее дело».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5949280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 smtClean="0"/>
              <a:t>Участник международных конференций в сфере волонтерской деятельности, соавтор научных публикаций, монографии  о создании и деятельности  ДЮП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26064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dirty="0" smtClean="0"/>
              <a:t>ВЕРШИНИН Александр Владимирович</a:t>
            </a:r>
          </a:p>
          <a:p>
            <a:pPr fontAlgn="base"/>
            <a:r>
              <a:rPr lang="ru-RU" dirty="0" smtClean="0"/>
              <a:t>Заместитель начальника Управления</a:t>
            </a:r>
          </a:p>
          <a:p>
            <a:pPr fontAlgn="base"/>
            <a:r>
              <a:rPr lang="ru-RU" dirty="0" smtClean="0"/>
              <a:t>ГУ МЧС России по городу Москве</a:t>
            </a:r>
          </a:p>
          <a:p>
            <a:pPr fontAlgn="base"/>
            <a:endParaRPr lang="ru-RU" dirty="0"/>
          </a:p>
        </p:txBody>
      </p:sp>
      <p:pic>
        <p:nvPicPr>
          <p:cNvPr id="4097" name="Picture 1" descr="C:\Users\Геннадий\Desktop\XB8gcGcS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1584176" cy="220486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23928" y="1124744"/>
            <a:ext cx="49685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1600" i="1" dirty="0" smtClean="0"/>
              <a:t>Участник международных конференций в сфере волонтерской деятельности, соавтор научных публикаций, монографии  о создании и деятельности  дружин юных пожарных. Длительное время занимается вопросами детской безопасности</a:t>
            </a:r>
            <a:endParaRPr lang="ru-RU" sz="1600" i="1" dirty="0"/>
          </a:p>
        </p:txBody>
      </p:sp>
      <p:pic>
        <p:nvPicPr>
          <p:cNvPr id="4099" name="Picture 3" descr="C:\Users\Геннадий\Desktop\m_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708920"/>
            <a:ext cx="5076825" cy="3810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796136" y="2852936"/>
            <a:ext cx="32403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Ученики школы №2074 стали активными участниками открытого урока по безопасности, который для них провел заместитель начальника Управления МЧС по </a:t>
            </a:r>
            <a:r>
              <a:rPr lang="ru-RU" b="1" dirty="0" err="1" smtClean="0"/>
              <a:t>НиТАО</a:t>
            </a:r>
            <a:r>
              <a:rPr lang="ru-RU" b="1" dirty="0" smtClean="0"/>
              <a:t> подполковник внутренней службы Александр Владимирович </a:t>
            </a:r>
            <a:r>
              <a:rPr lang="ru-RU" b="1" dirty="0" err="1" smtClean="0"/>
              <a:t>Вершинин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(2014)</a:t>
            </a: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0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/>
              <a:t>Еремина Татьяна Юрьевна  </a:t>
            </a:r>
          </a:p>
          <a:p>
            <a:r>
              <a:rPr lang="ru-RU" sz="1400" dirty="0" smtClean="0"/>
              <a:t> Доктор технических наук,  Профессор</a:t>
            </a:r>
            <a:br>
              <a:rPr lang="ru-RU" sz="1400" dirty="0" smtClean="0"/>
            </a:br>
            <a:r>
              <a:rPr lang="ru-RU" sz="1400" dirty="0" err="1" smtClean="0">
                <a:hlinkClick r:id="rId2"/>
              </a:rPr>
              <a:t>mgsu.ru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Президент</a:t>
            </a:r>
          </a:p>
          <a:p>
            <a:r>
              <a:rPr lang="ru-RU" sz="1400" dirty="0" smtClean="0"/>
              <a:t>АВТОНОМНАЯ НЕКОММЕРЧЕСКАЯ ОРГАНИЗАЦИЯ ЦЕНТР ПОЖАРОБЕЗОПАСНОГО ОБРАЗА ЖИЗНИ "ЖЕНЩИНЫ ЗА БЕЗОПАСНОСТЬ</a:t>
            </a:r>
            <a:endParaRPr lang="ru-RU" sz="1400" dirty="0"/>
          </a:p>
        </p:txBody>
      </p:sp>
      <p:pic>
        <p:nvPicPr>
          <p:cNvPr id="61443" name="Picture 3" descr="C:\Users\Геннадий\Desktop\eremina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8640"/>
            <a:ext cx="2592288" cy="2664296"/>
          </a:xfrm>
          <a:prstGeom prst="rect">
            <a:avLst/>
          </a:prstGeom>
          <a:noFill/>
        </p:spPr>
      </p:pic>
      <p:pic>
        <p:nvPicPr>
          <p:cNvPr id="61444" name="Picture 4" descr="C:\Users\Геннадий\Desktop\ploshad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590472"/>
            <a:ext cx="3528392" cy="2447111"/>
          </a:xfrm>
          <a:prstGeom prst="rect">
            <a:avLst/>
          </a:prstGeom>
          <a:noFill/>
        </p:spPr>
      </p:pic>
      <p:pic>
        <p:nvPicPr>
          <p:cNvPr id="61445" name="Picture 5" descr="C:\Users\Геннадий\Desktop\novinka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933056"/>
            <a:ext cx="3203848" cy="2514277"/>
          </a:xfrm>
          <a:prstGeom prst="rect">
            <a:avLst/>
          </a:prstGeom>
          <a:noFill/>
        </p:spPr>
      </p:pic>
      <p:pic>
        <p:nvPicPr>
          <p:cNvPr id="61446" name="Picture 6" descr="C:\Users\Геннадий\Desktop\novinka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31632" y="4004320"/>
            <a:ext cx="3312368" cy="2853680"/>
          </a:xfrm>
          <a:prstGeom prst="rect">
            <a:avLst/>
          </a:prstGeom>
          <a:noFill/>
        </p:spPr>
      </p:pic>
      <p:pic>
        <p:nvPicPr>
          <p:cNvPr id="61447" name="Picture 7" descr="C:\Users\Геннадий\Desktop\novinka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4293096"/>
            <a:ext cx="2427316" cy="1820487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995936" y="6165304"/>
            <a:ext cx="1886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Пазлы</a:t>
            </a:r>
            <a:r>
              <a:rPr lang="ru-RU" dirty="0" smtClean="0"/>
              <a:t> для детей </a:t>
            </a: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!!!!!с НОУТБУка  7 марта\Даша статья +фото\АЧ с альюнктам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88640"/>
            <a:ext cx="4032448" cy="3033968"/>
          </a:xfrm>
          <a:prstGeom prst="rect">
            <a:avLst/>
          </a:prstGeom>
          <a:noFill/>
        </p:spPr>
      </p:pic>
      <p:pic>
        <p:nvPicPr>
          <p:cNvPr id="35843" name="Picture 3" descr="D:\!!!!!с НОУТБУка  7 марта\Даша статья +фото\ФНПК Губин А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48680"/>
            <a:ext cx="3384376" cy="213396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652120" y="3501008"/>
            <a:ext cx="28083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i="1" dirty="0" smtClean="0"/>
              <a:t>Автор более 30 научных трудов в сфере безопасности детей, в т.ч. детей  с ОВЗ, опубликованных в российских и зарубежных изданиях, 3-ех монографий, 2 патентов на изобретение.</a:t>
            </a:r>
            <a:endParaRPr lang="ru-RU" sz="1600" i="1" dirty="0"/>
          </a:p>
        </p:txBody>
      </p:sp>
      <p:pic>
        <p:nvPicPr>
          <p:cNvPr id="6" name="Picture 4" descr="D:\Монография Дети\ААЧ обложка_Монографи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852936"/>
            <a:ext cx="273630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23528" y="188640"/>
            <a:ext cx="8820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Научный сотрудник ФГБУ ВНИИПО МЧС России, педагог-исследователь</a:t>
            </a:r>
          </a:p>
          <a:p>
            <a:pPr algn="ctr"/>
            <a:r>
              <a:rPr lang="ru-RU" b="1" dirty="0" smtClean="0"/>
              <a:t> ЧИСТЯКОВА АННА АНАТОЛЬЕВНА </a:t>
            </a:r>
            <a:endParaRPr lang="ru-RU" b="1" dirty="0"/>
          </a:p>
        </p:txBody>
      </p:sp>
      <p:pic>
        <p:nvPicPr>
          <p:cNvPr id="35844" name="Picture 4" descr="C:\Users\Геннадий\Downloads\IMG-20220504-WA0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3284984"/>
            <a:ext cx="2232248" cy="32849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Полное ДЕТИ -57 ПОРЯДОК - ДЮП, волонтёрство, ЧКР, + инф. безопасность детей\13 86 ЛЕПТА\ВОЛОНТЁРЫ\КРАСНЫЙ КРЕСТ Рабочая встреча 18-06-2015_16-09-38\IMG_02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92488" cy="3356992"/>
          </a:xfrm>
          <a:prstGeom prst="rect">
            <a:avLst/>
          </a:prstGeom>
          <a:noFill/>
        </p:spPr>
      </p:pic>
      <p:pic>
        <p:nvPicPr>
          <p:cNvPr id="3" name="Picture 2" descr="DSC_44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212976"/>
            <a:ext cx="4393183" cy="336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 descr="D:\!!!!!с НОУТБУка  7 марта\МOИ К\Обучение -Академия\Приглашения 2019 Форум\Форум\Ан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573016"/>
            <a:ext cx="3780928" cy="2828999"/>
          </a:xfrm>
          <a:prstGeom prst="rect">
            <a:avLst/>
          </a:prstGeom>
          <a:noFill/>
        </p:spPr>
      </p:pic>
      <p:pic>
        <p:nvPicPr>
          <p:cNvPr id="37892" name="Picture 4" descr="D:\!!!!!с НОУТБУка  7 марта\МOИ К\Обучение -Академия\Приглашения 2019 Форум\+++2019 ФОТО ФОРУМА\DSC_44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9464" y="0"/>
            <a:ext cx="4824536" cy="32676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Геннадий\Desktop\1482138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1944216" cy="280831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771800" y="188640"/>
            <a:ext cx="61926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r>
              <a:rPr lang="ru-RU" dirty="0" smtClean="0"/>
              <a:t>Педагог-организатор </a:t>
            </a:r>
          </a:p>
          <a:p>
            <a:r>
              <a:rPr lang="ru-RU" dirty="0" smtClean="0">
                <a:hlinkClick r:id="rId3"/>
              </a:rPr>
              <a:t>Государственное бюджетное профессиональное образовательное учреждение города Москвы "Технический пожарно-спасательный колледж имени Героя Российской Федерации В.М. </a:t>
            </a:r>
            <a:r>
              <a:rPr lang="ru-RU" dirty="0" err="1" smtClean="0">
                <a:hlinkClick r:id="rId3"/>
              </a:rPr>
              <a:t>Максимчука</a:t>
            </a:r>
            <a:r>
              <a:rPr lang="ru-RU" dirty="0" smtClean="0">
                <a:hlinkClick r:id="rId3"/>
              </a:rPr>
              <a:t>" </a:t>
            </a:r>
            <a:endParaRPr lang="ru-RU" dirty="0" smtClean="0"/>
          </a:p>
          <a:p>
            <a:r>
              <a:rPr lang="ru-RU" dirty="0" smtClean="0"/>
              <a:t>им. Героя России  В.М. </a:t>
            </a:r>
            <a:r>
              <a:rPr lang="ru-RU" dirty="0" err="1" smtClean="0"/>
              <a:t>Максимчука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07904" y="188640"/>
            <a:ext cx="3133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Мельник Оксана Николаевна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99792" y="2564904"/>
            <a:ext cx="583264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Награды и почетные звания:</a:t>
            </a:r>
            <a:endParaRPr lang="ru-RU" dirty="0" smtClean="0"/>
          </a:p>
          <a:p>
            <a:r>
              <a:rPr lang="ru-RU" dirty="0" smtClean="0"/>
              <a:t>Грамота Департамента образования города Москвы, Департамента образования города Москвы №76/</a:t>
            </a:r>
            <a:r>
              <a:rPr lang="ru-RU" dirty="0" err="1" smtClean="0"/>
              <a:t>к-н</a:t>
            </a:r>
            <a:r>
              <a:rPr lang="ru-RU" dirty="0" smtClean="0"/>
              <a:t> от 25 сентября 2014 г.</a:t>
            </a:r>
            <a:br>
              <a:rPr lang="ru-RU" dirty="0" smtClean="0"/>
            </a:br>
            <a:r>
              <a:rPr lang="ru-RU" dirty="0" smtClean="0"/>
              <a:t>Медаль МВД " За доблесть в службе", Министерство внутренних дел РФ № Приказа  от 01.02.2008г.№ 105лс от 1 февраля 2008 г.</a:t>
            </a:r>
            <a:br>
              <a:rPr lang="ru-RU" dirty="0" smtClean="0"/>
            </a:br>
            <a:r>
              <a:rPr lang="ru-RU" dirty="0" smtClean="0"/>
              <a:t>Грамота Главного управления МЧС России по г. Москве, Приказ ГУ МЧС России по г. Москве №225 от 23 апреля 2013 г.</a:t>
            </a:r>
            <a:br>
              <a:rPr lang="ru-RU" dirty="0" smtClean="0"/>
            </a:br>
            <a:r>
              <a:rPr lang="ru-RU" dirty="0" smtClean="0"/>
              <a:t>Почетная грамота Министерства просвещения Российской Федерации, Приказ №183/</a:t>
            </a:r>
            <a:r>
              <a:rPr lang="ru-RU" dirty="0" err="1" smtClean="0"/>
              <a:t>н</a:t>
            </a:r>
            <a:r>
              <a:rPr lang="ru-RU" dirty="0" smtClean="0"/>
              <a:t> от 24 декабря 2019 г.</a:t>
            </a:r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Геннадий\Desktop\1613918192_ershova-nm-v-c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2952328" cy="371703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23928" y="1124744"/>
            <a:ext cx="496855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 движении</a:t>
            </a:r>
          </a:p>
          <a:p>
            <a:r>
              <a:rPr lang="ru-RU" b="1" dirty="0" smtClean="0"/>
              <a:t>Это нашей истории строки </a:t>
            </a:r>
            <a:endParaRPr lang="ru-RU" dirty="0" smtClean="0"/>
          </a:p>
          <a:p>
            <a:r>
              <a:rPr lang="ru-RU" dirty="0" smtClean="0"/>
              <a:t>     Детское общественное объединение - это прежде всего самоорганизующееся, самоуправляемое сообщество, создающееся на добровольной основе (желания детей и взрослых), по инициативам, желанию участников для достижения определенных целей, которые выражают запросы, потребности, нужды детей. </a:t>
            </a:r>
          </a:p>
          <a:p>
            <a:r>
              <a:rPr lang="ru-RU" dirty="0" smtClean="0"/>
              <a:t>Классическим примером выступает </a:t>
            </a:r>
            <a:r>
              <a:rPr lang="ru-RU" b="1" dirty="0" smtClean="0"/>
              <a:t>Всероссийское детско-юношеское общественное движение «Школа безопасности».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Днем рождения ВДЮОД «Школа безопасности» считается </a:t>
            </a:r>
            <a:r>
              <a:rPr lang="ru-RU" b="1" dirty="0" smtClean="0"/>
              <a:t>21 июня 1994 года</a:t>
            </a:r>
            <a:r>
              <a:rPr lang="ru-RU" dirty="0" smtClean="0"/>
              <a:t>. У истоков создания стояли С</a:t>
            </a:r>
            <a:r>
              <a:rPr lang="ru-RU" b="1" dirty="0" smtClean="0"/>
              <a:t>ергей </a:t>
            </a:r>
            <a:r>
              <a:rPr lang="ru-RU" b="1" dirty="0" err="1" smtClean="0"/>
              <a:t>Кужугетович</a:t>
            </a:r>
            <a:r>
              <a:rPr lang="ru-RU" b="1" dirty="0" smtClean="0"/>
              <a:t> Шойгу и Юрий Леонидович Воробьев.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4509120"/>
            <a:ext cx="30243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ЕРШОВА НАДЕЖДА МИХАЙЛОВНА</a:t>
            </a:r>
            <a:endParaRPr lang="ru-RU" dirty="0" smtClean="0"/>
          </a:p>
          <a:p>
            <a:r>
              <a:rPr lang="ru-RU" dirty="0" smtClean="0"/>
              <a:t>Председатель Центрального совета </a:t>
            </a:r>
          </a:p>
          <a:p>
            <a:r>
              <a:rPr lang="ru-RU" i="1" dirty="0" smtClean="0"/>
              <a:t>(Решение Конференции от 19 мая 2014г., 10 августа 2019г.)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95936" y="0"/>
            <a:ext cx="4752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ВСЕРОССИЙСКОЕ ДЕТСКО-ЮНОШЕСКОЕ ОБЩЕСТВЕННОЕ ДВИЖЕНИЕ «ШКОЛА БЕЗОПАСНОСТИ»</a:t>
            </a:r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Геннадий\Desktop\1654783488_v-moskve-nagradili-pobediteley-sorevnovaniy-shkola-bezopasnosti_165469312212444873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4800533" cy="3600400"/>
          </a:xfrm>
          <a:prstGeom prst="rect">
            <a:avLst/>
          </a:prstGeom>
          <a:noFill/>
        </p:spPr>
      </p:pic>
      <p:pic>
        <p:nvPicPr>
          <p:cNvPr id="46083" name="Picture 3" descr="C:\Users\Геннадий\Desktop\1654783495_v-moskve-nagradili-pobediteley-sorevnovaniy-shkola-bezopasnosti_16546931224292833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789040"/>
            <a:ext cx="4286250" cy="28575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364088" y="620688"/>
            <a:ext cx="309634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 </a:t>
            </a:r>
            <a:r>
              <a:rPr lang="ru-RU" dirty="0" smtClean="0"/>
              <a:t>Москве прошло награждение победителей Московского городского этапа Всероссийских соревнований «Школа безопасности» 2022 года.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1844824"/>
            <a:ext cx="425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 smtClean="0"/>
              <a:t>УЧЕНЫЕ-НАСТАВНИКИ СОВРЕМЕННОСТИ</a:t>
            </a:r>
            <a:endParaRPr lang="ru-RU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4096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 </a:t>
            </a:r>
            <a:r>
              <a:rPr lang="ru-RU" sz="1200" b="1" cap="all" dirty="0" smtClean="0"/>
              <a:t> 09-06-2022.</a:t>
            </a:r>
          </a:p>
          <a:p>
            <a:r>
              <a:rPr lang="ru-RU" sz="1200" dirty="0" smtClean="0"/>
              <a:t>В </a:t>
            </a:r>
            <a:r>
              <a:rPr lang="ru-RU" sz="1100" dirty="0" smtClean="0"/>
              <a:t>Москве прошло награждение победителей Московского городского этапа Всероссийских соревнований «Школа безопасности» 2022 года.</a:t>
            </a:r>
            <a:br>
              <a:rPr lang="ru-RU" sz="1100" dirty="0" smtClean="0"/>
            </a:br>
            <a:r>
              <a:rPr lang="ru-RU" sz="1100" dirty="0" smtClean="0"/>
              <a:t>Гостей праздника встречал оркестр столичного Главка исполнением инструментальной музыки. Торжественное мероприятие проходило в Главном управлении МЧС России по г. Москве, где собрались участники соревнований «Школа безопасности», их родители и педагоги.</a:t>
            </a:r>
            <a:br>
              <a:rPr lang="ru-RU" sz="1100" dirty="0" smtClean="0"/>
            </a:br>
            <a:r>
              <a:rPr lang="ru-RU" sz="1100" dirty="0" smtClean="0"/>
              <a:t>С приветственным словом к участникам соревнований обратился заместитель начальника Управления гражданской обороны и защиты населения Юрий </a:t>
            </a:r>
            <a:r>
              <a:rPr lang="ru-RU" sz="1100" dirty="0" err="1" smtClean="0"/>
              <a:t>Похолок</a:t>
            </a:r>
            <a:r>
              <a:rPr lang="ru-RU" sz="1100" dirty="0" smtClean="0"/>
              <a:t>:</a:t>
            </a:r>
            <a:br>
              <a:rPr lang="ru-RU" sz="1100" dirty="0" smtClean="0"/>
            </a:br>
            <a:r>
              <a:rPr lang="ru-RU" sz="1100" dirty="0" smtClean="0"/>
              <a:t>«Около 700 ребят приняло участие в городском этапе соревнований, и сегодня, в самом сердце пожарной охраны Москвы, перед нами лучшие из лучших! Позади большой и нелегкий для вашего возраста путь, состоящий из различных испытаний, высоких нагрузок и борьбы за звание сильнейшего. И сегодня вы с гордостью стоите в строю, доказав, что только сильные духом и сплоченные одной целью люди могут достигнуть высокого результата. «Школа безопасности» стала поистине уникальным явлением только потому, что в нашей стране растут и воспитываются такие дети! Я поздравляю вас с успешным прохождением всех этапов и желаю не останавливаться на достигнутом. Впереди еще много новых побед и свершений!»</a:t>
            </a:r>
            <a:br>
              <a:rPr lang="ru-RU" sz="1100" dirty="0" smtClean="0"/>
            </a:br>
            <a:r>
              <a:rPr lang="ru-RU" sz="1100" dirty="0" smtClean="0"/>
              <a:t>Среди почетных гостей присутствовали заместитель руководителя Департамента по делам гражданской обороны, чрезвычайным ситуациям и пожарной безопасности города Москвы Дмитрий </a:t>
            </a:r>
            <a:r>
              <a:rPr lang="ru-RU" sz="1100" dirty="0" err="1" smtClean="0"/>
              <a:t>Скоркин</a:t>
            </a:r>
            <a:r>
              <a:rPr lang="ru-RU" sz="1100" dirty="0" smtClean="0"/>
              <a:t>, директор Московского детско-юношеского центра экологии, краеведения и туризма Дмитрий Моргун и председатель Московского городского отделения Всероссийского детско-юношеского общественного движения «Школа безопасности» Людмила Поликарпова, которые также обратились к ребятам с теплыми словами приветствия и поздравления.</a:t>
            </a:r>
            <a:br>
              <a:rPr lang="ru-RU" sz="1100" dirty="0" smtClean="0"/>
            </a:br>
            <a:r>
              <a:rPr lang="ru-RU" sz="1100" dirty="0" smtClean="0"/>
              <a:t>Председатель Центрального Совета Всероссийского детско-юношеского общественного движения «Школа безопасности» Надежда Ершова отметила: «С каждым годом количество участников соревнований растет, большой всплеск произошел в этом году, когда мы вернулись в прежний режим поведения соревнований. Это значит, что юным москвичам интересны соревнования, они стремятся узнавать больше о безопасности, в действии проверять свои силы. Несомненно, «Школа безопасности» ведет к повышению общей культуры безопасности Москвы».</a:t>
            </a:r>
            <a:br>
              <a:rPr lang="ru-RU" sz="1100" dirty="0" smtClean="0"/>
            </a:br>
            <a:r>
              <a:rPr lang="ru-RU" sz="1100" dirty="0" smtClean="0"/>
              <a:t>В 2022 году в соревнованиях приняло участие более 40 тысяч школьников города Москвы из более чем 350 образовательных организаций. Городской этап соревнований проводился в течение пяти дней на территории </a:t>
            </a:r>
            <a:r>
              <a:rPr lang="ru-RU" sz="1100" dirty="0" err="1" smtClean="0"/>
              <a:t>ТиНАО</a:t>
            </a:r>
            <a:r>
              <a:rPr lang="ru-RU" sz="1100" dirty="0" smtClean="0"/>
              <a:t> и на учебном полигоне для тренировки пожарных и спасателей в подмосковных </a:t>
            </a:r>
            <a:r>
              <a:rPr lang="ru-RU" sz="1100" dirty="0" err="1" smtClean="0"/>
              <a:t>Апаринках</a:t>
            </a:r>
            <a:r>
              <a:rPr lang="ru-RU" sz="1100" dirty="0" smtClean="0"/>
              <a:t>. В программные виды соревнований входили вопросы по основам поисково-спасательного дела, поведения в условиях чрезвычайных ситуаций, пожарной подготовки и другие. Дети, участвующие в движении «Школа безопасности», получают самые необходимые в жизни навыки – учатся сохранять жизнь и здоровье как свои, так и своих близких.</a:t>
            </a:r>
            <a:br>
              <a:rPr lang="ru-RU" sz="1100" dirty="0" smtClean="0"/>
            </a:br>
            <a:r>
              <a:rPr lang="ru-RU" sz="1100" dirty="0" smtClean="0"/>
              <a:t>Все команды показали великолепные умения в спасательном деле, навыки по выживанию в природной среде и оказанию доврачебной помощи пострадавшим.</a:t>
            </a:r>
            <a:br>
              <a:rPr lang="ru-RU" sz="1100" dirty="0" smtClean="0"/>
            </a:br>
            <a:r>
              <a:rPr lang="ru-RU" sz="1100" dirty="0" smtClean="0"/>
              <a:t>По итогам состязаний призовые места в общем зачете распределились следующим образом:</a:t>
            </a:r>
            <a:br>
              <a:rPr lang="ru-RU" sz="1100" dirty="0" smtClean="0"/>
            </a:br>
            <a:r>
              <a:rPr lang="ru-RU" sz="1100" dirty="0" smtClean="0"/>
              <a:t>Младшая группа</a:t>
            </a:r>
            <a:br>
              <a:rPr lang="ru-RU" sz="1100" dirty="0" smtClean="0"/>
            </a:br>
            <a:r>
              <a:rPr lang="ru-RU" sz="1100" dirty="0" smtClean="0"/>
              <a:t>1 место - Школа № 629 Южного административного округа;</a:t>
            </a:r>
            <a:br>
              <a:rPr lang="ru-RU" sz="1100" dirty="0" smtClean="0"/>
            </a:br>
            <a:r>
              <a:rPr lang="ru-RU" sz="1100" dirty="0" smtClean="0"/>
              <a:t>2 место – Школа № 709 Северо-Восточного административного округа;</a:t>
            </a:r>
            <a:br>
              <a:rPr lang="ru-RU" sz="1100" dirty="0" smtClean="0"/>
            </a:br>
            <a:r>
              <a:rPr lang="ru-RU" sz="1100" dirty="0" smtClean="0"/>
              <a:t>3 место – Школа № 2087 Юго-Восточного административного округа.</a:t>
            </a:r>
            <a:br>
              <a:rPr lang="ru-RU" sz="1100" dirty="0" smtClean="0"/>
            </a:br>
            <a:r>
              <a:rPr lang="ru-RU" sz="1100" dirty="0" smtClean="0"/>
              <a:t>Старшая группа</a:t>
            </a:r>
            <a:br>
              <a:rPr lang="ru-RU" sz="1100" dirty="0" smtClean="0"/>
            </a:br>
            <a:r>
              <a:rPr lang="ru-RU" sz="1100" dirty="0" smtClean="0"/>
              <a:t>1 место - Школа № 2087 Юго-Восточного административного округа;</a:t>
            </a:r>
            <a:br>
              <a:rPr lang="ru-RU" sz="1100" dirty="0" smtClean="0"/>
            </a:br>
            <a:r>
              <a:rPr lang="ru-RU" sz="1100" dirty="0" smtClean="0"/>
              <a:t>2 место – Школа № 629 Южного административного округа;</a:t>
            </a:r>
            <a:br>
              <a:rPr lang="ru-RU" sz="1100" dirty="0" smtClean="0"/>
            </a:br>
            <a:r>
              <a:rPr lang="ru-RU" sz="1100" dirty="0" smtClean="0"/>
              <a:t>3 место – Школа № 2045 </a:t>
            </a:r>
            <a:r>
              <a:rPr lang="ru-RU" sz="1100" dirty="0" err="1" smtClean="0"/>
              <a:t>Зеленоградского</a:t>
            </a:r>
            <a:r>
              <a:rPr lang="ru-RU" sz="1100" dirty="0" smtClean="0"/>
              <a:t> административного округа.</a:t>
            </a:r>
            <a:endParaRPr lang="ru-RU" sz="11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Геннадий\Downloads\IMG-20191120-WA001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04664"/>
            <a:ext cx="7272808" cy="5310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7864" y="548680"/>
            <a:ext cx="5292080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Мельник Ольга Евгеньевна </a:t>
            </a:r>
          </a:p>
          <a:p>
            <a:r>
              <a:rPr lang="ru-RU" sz="1050" b="1" dirty="0" smtClean="0"/>
              <a:t>   старший научный сотрудник  (Санкт-Петербургский  университет  ГПС МЧС России), к.п.н.</a:t>
            </a:r>
          </a:p>
          <a:p>
            <a:r>
              <a:rPr lang="ru-RU" dirty="0" smtClean="0"/>
              <a:t>МЕТОДИЧЕСКОЕ ОБЕСПЕЧЕНИЕ ПОДГОТОВКИ КУРСАНТОВ ВУЗОВ МЧС РОССИИ К ПРОФИЛАКТИЧЕСКОЙ ПРОТИВОПОЖАРНОЙ РАБОТЕ В ОРГАНИЗАЦИЯХ ДОШКОЛЬНОГО и НАЧАЛЬНОГО ОБРАЗОВАНИЯ </a:t>
            </a:r>
          </a:p>
          <a:p>
            <a:r>
              <a:rPr lang="ru-RU" dirty="0" smtClean="0"/>
              <a:t>13.00.08 - теория и методика профессионального образования.</a:t>
            </a:r>
          </a:p>
          <a:p>
            <a:endParaRPr lang="ru-RU" dirty="0" smtClean="0"/>
          </a:p>
          <a:p>
            <a:r>
              <a:rPr lang="ru-RU" dirty="0" smtClean="0"/>
              <a:t>Автореферат диссертации на соискание ученой степени кандидата педагогических наук </a:t>
            </a:r>
          </a:p>
          <a:p>
            <a:pPr algn="ctr"/>
            <a:r>
              <a:rPr lang="ru-RU" b="1" i="1" dirty="0" smtClean="0"/>
              <a:t>Статья</a:t>
            </a:r>
          </a:p>
          <a:p>
            <a:pPr algn="ctr"/>
            <a:r>
              <a:rPr lang="ru-RU" b="1" i="1" dirty="0" smtClean="0"/>
              <a:t>Комплекс средств дидактической поддержки подготовки курсантов в вузах Министерства чрезвычайных ситуаций России к пропаганде и обучению в организациях дошкольного и начального образования </a:t>
            </a:r>
          </a:p>
          <a:p>
            <a:pPr algn="ctr"/>
            <a:r>
              <a:rPr lang="ru-RU" b="1" i="1" dirty="0" smtClean="0"/>
              <a:t>и многое др. полезное</a:t>
            </a:r>
            <a:endParaRPr lang="ru-RU" b="1" dirty="0" smtClean="0"/>
          </a:p>
          <a:p>
            <a:endParaRPr lang="ru-RU" dirty="0"/>
          </a:p>
        </p:txBody>
      </p:sp>
      <p:pic>
        <p:nvPicPr>
          <p:cNvPr id="1026" name="Picture 2" descr="C:\Users\Геннадий\Desktop\3V9QILVWmVmn8OtzY5UMT4ruOt7_waBE_EUgZDRRgUC6RvVoQUlp4FcPlPXK9I1oThsD2VsV1NAjNbkDrLlDu9p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2592288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4" descr="L:\ГВлад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1052736"/>
            <a:ext cx="21336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Рисунок 3" descr="C:\Users\Сергей\Desktop\Генино\ь фото\Фото Куба+57\57_1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4536951" cy="2818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Геннадий\Downloads\IMG-20181206-WA0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933056"/>
            <a:ext cx="2512318" cy="179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7544" y="116632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Начинающий  исследователь СИДОРКИН ГЕННАДИЙ ВЛАДИМИРОВИЧ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5877272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Автор 15 научных публикаций, участник  22 конференций с Международным участием, соавтор 2-ух монографий, разработчик 2-</a:t>
            </a:r>
            <a:r>
              <a:rPr lang="en-US" dirty="0" smtClean="0"/>
              <a:t>D </a:t>
            </a:r>
            <a:r>
              <a:rPr lang="ru-RU" dirty="0" smtClean="0"/>
              <a:t> программы в сфере формирования </a:t>
            </a:r>
            <a:r>
              <a:rPr lang="ru-RU" dirty="0" err="1" smtClean="0"/>
              <a:t>пожаробезопасного</a:t>
            </a:r>
            <a:r>
              <a:rPr lang="ru-RU" dirty="0" smtClean="0"/>
              <a:t> поведения детей</a:t>
            </a:r>
            <a:endParaRPr lang="ru-RU" dirty="0"/>
          </a:p>
        </p:txBody>
      </p:sp>
      <p:pic>
        <p:nvPicPr>
          <p:cNvPr id="7" name="Picture 2" descr="L:\P_20191015_1008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3476840"/>
            <a:ext cx="1656680" cy="220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C:\Users\Геннадий\Downloads\IMG-20181004-WA00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3717032"/>
            <a:ext cx="2485438" cy="210891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932040" y="1052736"/>
            <a:ext cx="1368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/>
              <a:t>ТПС Колледж им. Героя России </a:t>
            </a:r>
          </a:p>
          <a:p>
            <a:r>
              <a:rPr lang="ru-RU" sz="1050" b="1" dirty="0" smtClean="0"/>
              <a:t>В.М. </a:t>
            </a:r>
            <a:r>
              <a:rPr lang="ru-RU" sz="1050" b="1" dirty="0" err="1" smtClean="0"/>
              <a:t>Максимчука</a:t>
            </a:r>
            <a:r>
              <a:rPr lang="ru-RU" sz="1050" b="1" dirty="0" smtClean="0"/>
              <a:t> - 2017</a:t>
            </a:r>
            <a:endParaRPr lang="ru-RU" sz="105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332656"/>
            <a:ext cx="885698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/>
              <a:t>…</a:t>
            </a:r>
            <a:r>
              <a:rPr lang="ru-RU" sz="1200" b="1" i="1" dirty="0" smtClean="0"/>
              <a:t>Полноценное развитие и формирование личности во времени и пространстве, возможно лишь в безопасной и защищенной среде обитания индивидуума. Необходимо с раннего детства закладывать зерна культуры безопасного поведения </a:t>
            </a:r>
            <a:endParaRPr lang="ru-RU" sz="1200" b="1" i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ь фото\комплексная  безопасность 2016\DSCN05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2016224" cy="2880320"/>
          </a:xfrm>
          <a:prstGeom prst="rect">
            <a:avLst/>
          </a:prstGeom>
          <a:noFill/>
        </p:spPr>
      </p:pic>
      <p:pic>
        <p:nvPicPr>
          <p:cNvPr id="41987" name="Picture 3" descr="D:\ь фото\комплексная  безопасность 2016\DSCN05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88640"/>
            <a:ext cx="5040560" cy="511256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716015" y="5733256"/>
            <a:ext cx="3960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Международная специализированная выставка «Комплексная безопасность-2016»</a:t>
            </a:r>
            <a:endParaRPr lang="ru-RU" dirty="0"/>
          </a:p>
        </p:txBody>
      </p:sp>
      <p:pic>
        <p:nvPicPr>
          <p:cNvPr id="5" name="Picture 2" descr="D:\ь фото\Фестиваль 3 -сертифика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016225" cy="2748776"/>
          </a:xfrm>
          <a:prstGeom prst="rect">
            <a:avLst/>
          </a:prstGeom>
          <a:noFill/>
        </p:spPr>
      </p:pic>
      <p:pic>
        <p:nvPicPr>
          <p:cNvPr id="41988" name="Picture 4" descr="D:\!!!!!с НОУТБУка  7 марта\МOИ К\Обучение -Академия\Приглашения 2019 Форум\Форум\20171129_1547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3429000"/>
            <a:ext cx="1728192" cy="26369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0"/>
          <p:cNvPicPr>
            <a:picLocks noChangeAspect="1"/>
          </p:cNvPicPr>
          <p:nvPr/>
        </p:nvPicPr>
        <p:blipFill>
          <a:blip r:embed="rId2" cstate="print"/>
          <a:srcRect l="290" t="441" r="551" b="4346"/>
          <a:stretch>
            <a:fillRect/>
          </a:stretch>
        </p:blipFill>
        <p:spPr bwMode="auto">
          <a:xfrm>
            <a:off x="467544" y="548680"/>
            <a:ext cx="813702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1475657" y="5805264"/>
            <a:ext cx="49680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Общественная палата </a:t>
            </a:r>
            <a:r>
              <a:rPr lang="ru-RU" b="1" i="1" dirty="0" smtClean="0"/>
              <a:t>РФ - 2018</a:t>
            </a:r>
            <a:endParaRPr lang="ru-RU" b="1" i="1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187642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7" descr="C:\Users\Сергей\Desktop\1___386Сидоркин ЛЕПТА  в НИЦ\Крандаши к курсантам\первая помощь старшим (курсантам)\P1110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068960"/>
            <a:ext cx="2592288" cy="306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835696" y="0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Сидоркин  Владимир Александрович </a:t>
            </a:r>
          </a:p>
          <a:p>
            <a:pPr algn="ctr">
              <a:spcBef>
                <a:spcPct val="0"/>
              </a:spcBef>
            </a:pPr>
            <a:r>
              <a:rPr lang="ru-RU" sz="1000" i="1" dirty="0" err="1" smtClean="0">
                <a:latin typeface="Times New Roman" pitchFamily="18" charset="0"/>
                <a:cs typeface="Times New Roman" pitchFamily="18" charset="0"/>
              </a:rPr>
              <a:t>к.пед.н</a:t>
            </a:r>
            <a:r>
              <a:rPr lang="ru-RU" sz="1000" i="1" dirty="0" smtClean="0">
                <a:latin typeface="Times New Roman" pitchFamily="18" charset="0"/>
                <a:cs typeface="Times New Roman" pitchFamily="18" charset="0"/>
              </a:rPr>
              <a:t>.,  полковник внутренней службы в отставке, волонтер-исследователь в сфере безопасности </a:t>
            </a:r>
            <a:r>
              <a:rPr lang="ru-RU" sz="1000" i="1" dirty="0" smtClean="0">
                <a:latin typeface="Times New Roman" pitchFamily="18" charset="0"/>
                <a:cs typeface="Times New Roman" pitchFamily="18" charset="0"/>
              </a:rPr>
              <a:t>детей. </a:t>
            </a:r>
          </a:p>
          <a:p>
            <a:pPr algn="ctr">
              <a:spcBef>
                <a:spcPct val="0"/>
              </a:spcBef>
            </a:pPr>
            <a:r>
              <a:rPr lang="ru-RU" sz="1000" i="1" dirty="0" smtClean="0">
                <a:latin typeface="Times New Roman" pitchFamily="18" charset="0"/>
                <a:cs typeface="Times New Roman" pitchFamily="18" charset="0"/>
              </a:rPr>
              <a:t>Автор более 100 научных трудов, опубликованных  в российских и зарубежных изданиях,  включая  монографию и учебное пособие. </a:t>
            </a:r>
            <a:endParaRPr lang="ru-RU" sz="10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Сергей\Desktop\1___386Сидоркин ЛЕПТА  в НИЦ\коллаж\24.04.2013\DSCN00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140968"/>
            <a:ext cx="4032449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39750" y="6308725"/>
            <a:ext cx="83137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dirty="0"/>
              <a:t>Практика передачи знаний в области ПБ от старших детей младшим. Колледж им. Героя России В.М. </a:t>
            </a:r>
            <a:r>
              <a:rPr lang="ru-RU" sz="1200" dirty="0" err="1"/>
              <a:t>Максимчука</a:t>
            </a:r>
            <a:endParaRPr lang="ru-RU" sz="1200" dirty="0"/>
          </a:p>
        </p:txBody>
      </p:sp>
      <p:pic>
        <p:nvPicPr>
          <p:cNvPr id="7" name="Picture 2" descr="C:\Users\Геннадий\Downloads\IMG_00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836712"/>
            <a:ext cx="2880320" cy="187220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483768" y="2708920"/>
            <a:ext cx="4703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Патриотизм и безопасность. Школа № 1499 г. Москвы (27.04.2022 г.)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Геннадий\Downloads\IMG-20220427-WA00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836712"/>
            <a:ext cx="3113344" cy="17894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Геннадий\Downloads\IMG-20200309-WA003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4609008" cy="3052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 descr="C:\Users\Геннадий\Downloads\IMG-20200328-WA000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3789363"/>
            <a:ext cx="2135187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C:\Users\Геннадий\Downloads\IMG-20200328-WA001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3789363"/>
            <a:ext cx="5291137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3203575" y="6453188"/>
            <a:ext cx="53292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/>
              <a:t>Учимся обращению с  огнем с дошкольной скамьи…</a:t>
            </a:r>
          </a:p>
        </p:txBody>
      </p:sp>
      <p:pic>
        <p:nvPicPr>
          <p:cNvPr id="6" name="Picture 2" descr="C:\Users\Геннадий\Desktop\IMG_1122.JPG"/>
          <p:cNvPicPr>
            <a:picLocks noChangeAspect="1" noChangeArrowheads="1"/>
          </p:cNvPicPr>
          <p:nvPr/>
        </p:nvPicPr>
        <p:blipFill>
          <a:blip r:embed="rId5" cstate="print"/>
          <a:srcRect l="6585" t="16925" b="6294"/>
          <a:stretch>
            <a:fillRect/>
          </a:stretch>
        </p:blipFill>
        <p:spPr bwMode="auto">
          <a:xfrm>
            <a:off x="5364088" y="260648"/>
            <a:ext cx="3546648" cy="324036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508104" y="3501008"/>
            <a:ext cx="2423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Детские работы в области ПБ</a:t>
            </a:r>
            <a:endParaRPr lang="ru-RU" sz="14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2350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2195513" y="6488113"/>
            <a:ext cx="68119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 dirty="0"/>
              <a:t>Встреча-беседа в День защиты детей в СОШ № 1539 г. Москвы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5"/>
          <p:cNvSpPr>
            <a:spLocks noChangeArrowheads="1"/>
          </p:cNvSpPr>
          <p:nvPr/>
        </p:nvSpPr>
        <p:spPr bwMode="auto">
          <a:xfrm>
            <a:off x="251520" y="260648"/>
            <a:ext cx="3960118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400" i="1" dirty="0"/>
              <a:t>  </a:t>
            </a:r>
            <a:r>
              <a:rPr lang="ru-RU" sz="1400" b="1" i="1" dirty="0"/>
              <a:t>И стар, и млад обороняли Ленинград</a:t>
            </a:r>
          </a:p>
          <a:p>
            <a:pPr algn="just"/>
            <a:r>
              <a:rPr lang="ru-RU" sz="1400" dirty="0"/>
              <a:t>…Помню бомбежки, помню то, что взрослые «почему-то» боялись их больше, чем мы – дети. Помню то, за что получил свою медаль «За оборону Ленинграда» в 1944 году. Только потом узнал, что эту медаль получили более 15 тысяч ленинградских детей, в основном, конечно, постарше меня. Я, нарушая все запреты, лазал на крыши и чердаки со взрослыми во время воздушных тревог, стремясь огромными щипцами отнести в ящик с песком куски горящего металла от зажигательных бомб. Мне, как я тогда считал, «не повезло». Это было уже в самом конце блокады, обстрелов было меньше, и мне не пришлось отнести ни одного куска. Но «какой-то дядя» – как выяснилось потом, корреспондент газеты,- сфотографировал меня, и я тоже получил медаль «За оборону Ленинграда»…</a:t>
            </a:r>
          </a:p>
          <a:p>
            <a:pPr algn="just"/>
            <a:r>
              <a:rPr lang="ru-RU" sz="1400" b="1" i="1" dirty="0"/>
              <a:t>Николай  Дмитриевич  Никандров </a:t>
            </a:r>
          </a:p>
          <a:p>
            <a:pPr algn="just"/>
            <a:r>
              <a:rPr lang="ru-RU" sz="1400" dirty="0"/>
              <a:t>советский и российский учёный, организатор педагогической науки, </a:t>
            </a:r>
            <a:r>
              <a:rPr lang="ru-RU" sz="1400" dirty="0">
                <a:hlinkClick r:id="rId2" tooltip="Президент"/>
              </a:rPr>
              <a:t>Президент</a:t>
            </a:r>
            <a:r>
              <a:rPr lang="ru-RU" sz="1400" dirty="0"/>
              <a:t> </a:t>
            </a:r>
            <a:r>
              <a:rPr lang="ru-RU" sz="1400" dirty="0">
                <a:hlinkClick r:id="rId3" tooltip="Российская академия образования"/>
              </a:rPr>
              <a:t>Российской академии образования</a:t>
            </a:r>
            <a:r>
              <a:rPr lang="ru-RU" sz="1400" dirty="0"/>
              <a:t> (с </a:t>
            </a:r>
            <a:r>
              <a:rPr lang="ru-RU" sz="1400" dirty="0">
                <a:hlinkClick r:id="rId4" tooltip="1997"/>
              </a:rPr>
              <a:t>1997</a:t>
            </a:r>
            <a:r>
              <a:rPr lang="ru-RU" sz="1400" dirty="0"/>
              <a:t> по октябрь </a:t>
            </a:r>
            <a:r>
              <a:rPr lang="ru-RU" sz="1400" dirty="0">
                <a:hlinkClick r:id="rId5" tooltip="2013 год"/>
              </a:rPr>
              <a:t>2013</a:t>
            </a:r>
            <a:r>
              <a:rPr lang="ru-RU" sz="1400" dirty="0"/>
              <a:t>); почётный член </a:t>
            </a:r>
            <a:r>
              <a:rPr lang="ru-RU" sz="1400" dirty="0">
                <a:hlinkClick r:id="rId6" tooltip="Российская академия художеств"/>
              </a:rPr>
              <a:t>Российской академии художеств</a:t>
            </a:r>
            <a:r>
              <a:rPr lang="ru-RU" sz="1400" dirty="0"/>
              <a:t>;  </a:t>
            </a:r>
            <a:r>
              <a:rPr lang="ru-RU" sz="1400" dirty="0">
                <a:hlinkClick r:id="rId7" tooltip="Доктор педагогических наук"/>
              </a:rPr>
              <a:t>доктор педагогических наук</a:t>
            </a:r>
            <a:r>
              <a:rPr lang="ru-RU" sz="1400" dirty="0"/>
              <a:t>, </a:t>
            </a:r>
            <a:r>
              <a:rPr lang="ru-RU" sz="1400" dirty="0">
                <a:hlinkClick r:id="rId8" tooltip="Профессор"/>
              </a:rPr>
              <a:t>профессор</a:t>
            </a:r>
            <a:r>
              <a:rPr lang="ru-RU" sz="1400" dirty="0"/>
              <a:t> и Ректор Смольного Университета Российской Академии Образования (1999—2003), член Попечительского совета </a:t>
            </a:r>
            <a:r>
              <a:rPr lang="ru-RU" sz="1400" dirty="0" smtClean="0"/>
              <a:t>МПГУ.</a:t>
            </a:r>
            <a:endParaRPr lang="ru-RU" sz="1400" b="1" i="1" dirty="0"/>
          </a:p>
        </p:txBody>
      </p:sp>
      <p:pic>
        <p:nvPicPr>
          <p:cNvPr id="3" name="Picture 4" descr="C:\Users\Геннадий\Desktop\blokada_square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9992" y="3789040"/>
            <a:ext cx="1656184" cy="1988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Users\Геннадий\Desktop\Никандров-Н.Д.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56176" y="3212976"/>
            <a:ext cx="2784748" cy="305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Геннадий\Desktop\img2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75651" y="332656"/>
            <a:ext cx="4416829" cy="3024336"/>
          </a:xfrm>
          <a:prstGeom prst="rect">
            <a:avLst/>
          </a:prstGeom>
          <a:noFill/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563888" y="6211669"/>
            <a:ext cx="55801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Безопасность детей – один из важнейших факторов национальной безопасности нашего будущего. Необходимо формирование безопасной личности, начиная с дошкольной скамьи. </a:t>
            </a: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489654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 err="1" smtClean="0"/>
              <a:t>Брушлинский</a:t>
            </a:r>
            <a:r>
              <a:rPr lang="ru-RU" sz="1400" b="1" dirty="0" smtClean="0"/>
              <a:t> </a:t>
            </a:r>
            <a:r>
              <a:rPr lang="ru-RU" sz="1400" b="1" dirty="0"/>
              <a:t>Николай Николаевич,  </a:t>
            </a:r>
            <a:r>
              <a:rPr lang="ru-RU" sz="1400" dirty="0"/>
              <a:t>доктор технических наук, профессор, Заслуженный деятель науки Российской Федерации родился в Москве 28 октября 1934 г . Окончил механико-математический факультет МГУ им. Ломоносова в 1958 г . С 1960 г . работает в ВИПТШ. Основал новое научное направление в пожарно-технических исследованиях - решение организационно-управленческих проблем пожарной охраны методами системного анализа, предложив рассматривать пожарную охрану как сложную социально-экономическую систему. В 1972 г . опубликовал программу исследований указанного направления. В рамках этого направления создал международную научную школу, подготовив более 50 докторов и кандидатов наук для стран СНГ, Болгарии, Венгрии, Германии, Чехии, Польши, Кубы, Вьетнама. Вместе с учениками разработал основы теории организации, функционирования и управления противопожарной службой, опирающейся на оригинальные математические модели процесса функционирования ГПС, и методологию проектирования систем противопожарной защиты (СПЗ) городов</a:t>
            </a:r>
            <a:r>
              <a:rPr lang="ru-RU" sz="1400" dirty="0" smtClean="0"/>
              <a:t>. </a:t>
            </a:r>
            <a:r>
              <a:rPr lang="ru-RU" sz="1400" i="1" dirty="0" smtClean="0"/>
              <a:t>Всемерно содействует в вопросах безопасности детей, поддерживая подходы  научных и практических исследований. </a:t>
            </a:r>
            <a:r>
              <a:rPr lang="ru-RU" sz="1400" dirty="0" smtClean="0"/>
              <a:t>Н.Н.Б. инициировал «кустовое» обучение детей (дошколят), в рамках экспериментальной площадки «Азбука безопасности детям» на базе </a:t>
            </a:r>
            <a:r>
              <a:rPr lang="ru-RU" sz="1400" dirty="0" err="1" smtClean="0"/>
              <a:t>ТПСКолледжа</a:t>
            </a:r>
            <a:r>
              <a:rPr lang="ru-RU" sz="1400" dirty="0" smtClean="0"/>
              <a:t> им. Героя России В.М. </a:t>
            </a:r>
            <a:r>
              <a:rPr lang="ru-RU" sz="1400" dirty="0" err="1" smtClean="0"/>
              <a:t>Максимчука</a:t>
            </a:r>
            <a:r>
              <a:rPr lang="ru-RU" sz="1400" dirty="0" smtClean="0"/>
              <a:t> и детского сада № 1386 г. Москвы. Поддержал в 2014 г. организацию Межвузовского Форума волонтеров и принимал постоянное участие в его ежегодном проведении (2014-2020).</a:t>
            </a:r>
            <a:endParaRPr lang="ru-RU" sz="1400" i="1" dirty="0"/>
          </a:p>
        </p:txBody>
      </p:sp>
      <p:pic>
        <p:nvPicPr>
          <p:cNvPr id="3" name="Picture 2" descr="D:\ГВС 1 марта\ГВС\ь фото\БРУШЛИНСКИЙ\СВЕТИЛО пожарной нау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88912"/>
            <a:ext cx="259303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" name="Picture 1" descr="D:\Полное ДЕТИ -57 ПОРЯДОК - ДЮП, волонтёрство, ЧКР, + инф. безопасность детей\13 86 ЛЕПТА\фото Акдем коллеги +13 86\ННБ\DSCN00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789040"/>
            <a:ext cx="3420888" cy="2636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" descr="C:\Users\Сергей\Desktop\Альманах Буклет Волонтеры 2015-2019\2014-2015\! СЕМИНАР !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29725"/>
            <a:ext cx="5040560" cy="38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99592" y="4725144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Николай Николаевич </a:t>
            </a:r>
            <a:r>
              <a:rPr lang="ru-RU" dirty="0" err="1" smtClean="0"/>
              <a:t>Брушлинский</a:t>
            </a:r>
            <a:r>
              <a:rPr lang="ru-RU" dirty="0" smtClean="0"/>
              <a:t> с волонтерами – студентами, курсантами Академии  ГПС МЧС России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ГВС 1 марта\ГВС\ь фото\БРУШЛИНСКИЙ\DSC_15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5436091" cy="3608440"/>
          </a:xfrm>
          <a:prstGeom prst="rect">
            <a:avLst/>
          </a:prstGeom>
          <a:noFill/>
        </p:spPr>
      </p:pic>
      <p:pic>
        <p:nvPicPr>
          <p:cNvPr id="40963" name="Picture 3" descr="D:\ГВС 1 марта\ГВС\ь фото\БРУШЛИНСКИЙ\ННБ напутствие молож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861048"/>
            <a:ext cx="3888432" cy="2708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:\Полное ДЕТИ -57 ПОРЯДОК - ДЮП, волонтёрство, ЧКР, + инф. безопасность детей\13 86 ЛЕПТА\фото Акдем коллеги +13 86\5 февраля 2015 ННБ\DSCN0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8640"/>
            <a:ext cx="7128792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2804</Words>
  <Application>Microsoft Office PowerPoint</Application>
  <PresentationFormat>Экран (4:3)</PresentationFormat>
  <Paragraphs>255</Paragraphs>
  <Slides>48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Геннадий</dc:creator>
  <cp:lastModifiedBy>Геннадий</cp:lastModifiedBy>
  <cp:revision>98</cp:revision>
  <dcterms:created xsi:type="dcterms:W3CDTF">2022-06-11T02:31:20Z</dcterms:created>
  <dcterms:modified xsi:type="dcterms:W3CDTF">2022-07-06T03:06:26Z</dcterms:modified>
</cp:coreProperties>
</file>